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291" r:id="rId42"/>
    <p:sldId id="298" r:id="rId43"/>
    <p:sldId id="299" r:id="rId44"/>
    <p:sldId id="300" r:id="rId45"/>
    <p:sldId id="28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27/06/2016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hilosophie.ch/philipp/teaching/metaphysics10/handout12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Ontology 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ISAO 2016, 29 June 2016, Bolzano, Italy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74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one is the odd one out, and </a:t>
            </a:r>
            <a:r>
              <a:rPr lang="en-US" i="1" dirty="0" smtClean="0"/>
              <a:t>why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 smtClean="0">
                <a:latin typeface="American Typewriter"/>
                <a:cs typeface="American Typewriter"/>
              </a:rPr>
              <a:t>Proton</a:t>
            </a:r>
            <a:endParaRPr lang="en-US" dirty="0">
              <a:latin typeface="American Typewriter"/>
              <a:cs typeface="American Typewriter"/>
            </a:endParaRPr>
          </a:p>
          <a:p>
            <a:pPr lvl="1">
              <a:buFont typeface="+mj-lt"/>
              <a:buAutoNum type="alphaUcPeriod"/>
            </a:pPr>
            <a:r>
              <a:rPr lang="en-US" dirty="0" smtClean="0">
                <a:latin typeface="American Typewriter"/>
                <a:cs typeface="American Typewriter"/>
              </a:rPr>
              <a:t>Neutron</a:t>
            </a:r>
            <a:endParaRPr lang="en-US" dirty="0">
              <a:latin typeface="American Typewriter"/>
              <a:cs typeface="American Typewriter"/>
            </a:endParaRPr>
          </a:p>
          <a:p>
            <a:pPr lvl="1">
              <a:buFont typeface="+mj-lt"/>
              <a:buAutoNum type="alphaUcPeriod"/>
            </a:pPr>
            <a:r>
              <a:rPr lang="en-US" dirty="0" smtClean="0">
                <a:latin typeface="American Typewriter"/>
                <a:cs typeface="American Typewriter"/>
              </a:rPr>
              <a:t>Electron</a:t>
            </a:r>
          </a:p>
          <a:p>
            <a:pPr lvl="1">
              <a:buFont typeface="+mj-lt"/>
              <a:buAutoNum type="alphaUcPeriod"/>
            </a:pPr>
            <a:r>
              <a:rPr lang="en-US" dirty="0" err="1" smtClean="0">
                <a:latin typeface="American Typewriter"/>
                <a:cs typeface="American Typewriter"/>
              </a:rPr>
              <a:t>Chronon</a:t>
            </a:r>
            <a:endParaRPr lang="en-US" dirty="0">
              <a:latin typeface="American Typewriter"/>
              <a:cs typeface="American Typewriter"/>
            </a:endParaRPr>
          </a:p>
          <a:p>
            <a:r>
              <a:rPr lang="en-US" b="1" dirty="0" smtClean="0"/>
              <a:t>Answer</a:t>
            </a:r>
            <a:r>
              <a:rPr lang="en-US" dirty="0" smtClean="0"/>
              <a:t>: 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other three are physical objects, whereas </a:t>
            </a:r>
            <a:r>
              <a:rPr lang="en-US" dirty="0" err="1"/>
              <a:t>chronon</a:t>
            </a:r>
            <a:r>
              <a:rPr lang="en-US" dirty="0"/>
              <a:t> is the smallest </a:t>
            </a:r>
            <a:r>
              <a:rPr lang="en-US" dirty="0" err="1"/>
              <a:t>timeslice</a:t>
            </a:r>
            <a:r>
              <a:rPr lang="en-US" dirty="0"/>
              <a:t> </a:t>
            </a:r>
            <a:r>
              <a:rPr lang="en-US" dirty="0" smtClean="0"/>
              <a:t>(used </a:t>
            </a:r>
            <a:r>
              <a:rPr lang="en-US" dirty="0"/>
              <a:t>in several temporal </a:t>
            </a:r>
            <a:r>
              <a:rPr lang="en-US" dirty="0" smtClean="0"/>
              <a:t>logics)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11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</a:t>
            </a:r>
            <a:r>
              <a:rPr lang="en-US" dirty="0"/>
              <a:t>one is a foundational/top-level ontology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YATLO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AWO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OFU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GFO</a:t>
            </a:r>
            <a:endParaRPr lang="en-US" dirty="0"/>
          </a:p>
          <a:p>
            <a:r>
              <a:rPr lang="en-US" b="1" dirty="0" smtClean="0"/>
              <a:t>Answer</a:t>
            </a:r>
            <a:r>
              <a:rPr lang="en-US" dirty="0" smtClean="0"/>
              <a:t>: D</a:t>
            </a:r>
          </a:p>
          <a:p>
            <a:pPr lvl="1"/>
            <a:r>
              <a:rPr lang="en-US" dirty="0" smtClean="0"/>
              <a:t>YATLO </a:t>
            </a:r>
            <a:r>
              <a:rPr lang="en-US" dirty="0"/>
              <a:t>[yet another top level ontology] is made-up, AWO is a tutorial ontology, OFU has the letters in the wrong order </a:t>
            </a:r>
            <a:r>
              <a:rPr lang="en-US" dirty="0" smtClean="0"/>
              <a:t>(UFO </a:t>
            </a:r>
            <a:r>
              <a:rPr lang="en-US" dirty="0"/>
              <a:t>is the </a:t>
            </a:r>
            <a:r>
              <a:rPr lang="en-US" dirty="0" smtClean="0"/>
              <a:t>name)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8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year of publication of Leonard and Goodman’s “Calculus of Individuals</a:t>
            </a:r>
            <a:r>
              <a:rPr lang="en-US" dirty="0" smtClean="0"/>
              <a:t>”?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1940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9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parthood</a:t>
            </a:r>
            <a:r>
              <a:rPr lang="en-US" dirty="0"/>
              <a:t> is interpreted as set inclusion, what is the set-theoretic relation corresponding to </a:t>
            </a:r>
            <a:r>
              <a:rPr lang="en-US" dirty="0" smtClean="0">
                <a:latin typeface="American Typewriter"/>
                <a:cs typeface="American Typewriter"/>
              </a:rPr>
              <a:t>overlap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Intersection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9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</a:t>
            </a:r>
            <a:r>
              <a:rPr lang="en-US" dirty="0" err="1"/>
              <a:t>mereological</a:t>
            </a:r>
            <a:r>
              <a:rPr lang="en-US" dirty="0"/>
              <a:t> principle of strong supplementation imply the extensionality of </a:t>
            </a:r>
            <a:r>
              <a:rPr lang="en-US" dirty="0" err="1"/>
              <a:t>parthood</a:t>
            </a:r>
            <a:r>
              <a:rPr lang="en-US" dirty="0"/>
              <a:t>?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9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introduced the </a:t>
            </a:r>
            <a:r>
              <a:rPr lang="en-US" dirty="0" smtClean="0"/>
              <a:t>term “</a:t>
            </a:r>
            <a:r>
              <a:rPr lang="en-US" dirty="0"/>
              <a:t>gunk” to refer to a domain in which everything can be divided for ever into smaller and smaller parts?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David Lewis</a:t>
            </a:r>
          </a:p>
          <a:p>
            <a:pPr lvl="1"/>
            <a:r>
              <a:rPr lang="en-US" dirty="0" smtClean="0"/>
              <a:t>In: Parts </a:t>
            </a:r>
            <a:r>
              <a:rPr lang="en-US" dirty="0"/>
              <a:t>of Classes (Oxford: Basil Blackwell, 1991) </a:t>
            </a:r>
          </a:p>
        </p:txBody>
      </p:sp>
    </p:spTree>
    <p:extLst>
      <p:ext uri="{BB962C8B-B14F-4D97-AF65-F5344CB8AC3E}">
        <p14:creationId xmlns:p14="http://schemas.microsoft.com/office/powerpoint/2010/main" val="185559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principle of unique unrestricted composition (to the effect that every plurality of things has a unique fusion), which of the following additional principles will suffice to yield a complete </a:t>
            </a:r>
            <a:r>
              <a:rPr lang="en-US" dirty="0" err="1"/>
              <a:t>axiomatization</a:t>
            </a:r>
            <a:r>
              <a:rPr lang="en-US" dirty="0"/>
              <a:t> of classical </a:t>
            </a:r>
            <a:r>
              <a:rPr lang="en-US" dirty="0" err="1"/>
              <a:t>mereology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 err="1" smtClean="0"/>
              <a:t>antisymmetry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>
                <a:latin typeface="American Typewriter"/>
                <a:cs typeface="American Typewriter"/>
              </a:rPr>
              <a:t>part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transitivity </a:t>
            </a:r>
            <a:r>
              <a:rPr lang="en-US" dirty="0"/>
              <a:t>of </a:t>
            </a:r>
            <a:r>
              <a:rPr lang="en-US" dirty="0" smtClean="0">
                <a:latin typeface="American Typewriter"/>
                <a:cs typeface="American Typewriter"/>
              </a:rPr>
              <a:t>part</a:t>
            </a:r>
            <a:endParaRPr lang="en-US" dirty="0">
              <a:latin typeface="American Typewriter"/>
              <a:cs typeface="American Typewriter"/>
            </a:endParaRPr>
          </a:p>
          <a:p>
            <a:pPr lvl="1">
              <a:buFont typeface="+mj-lt"/>
              <a:buAutoNum type="alphaUcPeriod"/>
            </a:pPr>
            <a:r>
              <a:rPr lang="en-US" dirty="0" smtClean="0"/>
              <a:t>weak </a:t>
            </a:r>
            <a:r>
              <a:rPr lang="en-US" dirty="0"/>
              <a:t>supplementation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9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definition of qua-object?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in the character (or role) of.  There are several more comprehensive descriptions, </a:t>
            </a:r>
            <a:r>
              <a:rPr lang="en-US" dirty="0" err="1" smtClean="0"/>
              <a:t>summarised</a:t>
            </a:r>
            <a:r>
              <a:rPr lang="en-US" dirty="0"/>
              <a:t> neatly here: </a:t>
            </a:r>
            <a:r>
              <a:rPr lang="en-US" dirty="0">
                <a:hlinkClick r:id="rId2"/>
              </a:rPr>
              <a:t>http://www.philosophie.ch/philipp/teaching/metaphysics10/handout12.</a:t>
            </a:r>
            <a:r>
              <a:rPr lang="en-US" dirty="0" smtClean="0">
                <a:hlinkClick r:id="rId2"/>
              </a:rPr>
              <a:t>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9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Who’s the author of </a:t>
            </a:r>
            <a:r>
              <a:rPr lang="en-US" dirty="0" smtClean="0"/>
              <a:t>“Making </a:t>
            </a:r>
            <a:r>
              <a:rPr lang="en-US" dirty="0"/>
              <a:t>the Social World: The Structure of Human Civilization</a:t>
            </a:r>
            <a:r>
              <a:rPr lang="en-US" dirty="0" smtClean="0"/>
              <a:t>”?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Kevin </a:t>
            </a:r>
            <a:r>
              <a:rPr lang="en-US" dirty="0" smtClean="0"/>
              <a:t>Mulligan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John </a:t>
            </a:r>
            <a:r>
              <a:rPr lang="en-US" dirty="0" smtClean="0"/>
              <a:t>Searle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Barry Smith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61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was the earliest published occurrence of the word </a:t>
            </a:r>
            <a:r>
              <a:rPr lang="en-US" dirty="0" smtClean="0"/>
              <a:t>“ontology”?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1606, in Jacob </a:t>
            </a:r>
            <a:r>
              <a:rPr lang="en-US" dirty="0" err="1"/>
              <a:t>Lorhard</a:t>
            </a:r>
            <a:r>
              <a:rPr lang="en-US" dirty="0"/>
              <a:t> "</a:t>
            </a:r>
            <a:r>
              <a:rPr lang="en-US" dirty="0" err="1"/>
              <a:t>Ogdoas</a:t>
            </a:r>
            <a:r>
              <a:rPr lang="en-US" dirty="0"/>
              <a:t> </a:t>
            </a:r>
            <a:r>
              <a:rPr lang="en-US" dirty="0" err="1"/>
              <a:t>Scholastica</a:t>
            </a:r>
            <a:r>
              <a:rPr 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6749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6466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team may choose the question number among the questions that have not passed the revue yet.</a:t>
            </a:r>
          </a:p>
          <a:p>
            <a:r>
              <a:rPr lang="en-US" dirty="0" smtClean="0"/>
              <a:t>A team has </a:t>
            </a:r>
            <a:r>
              <a:rPr lang="en-US" u="sng" dirty="0" smtClean="0"/>
              <a:t>1 minute</a:t>
            </a:r>
            <a:r>
              <a:rPr lang="en-US" dirty="0" smtClean="0"/>
              <a:t> to answer that question.</a:t>
            </a:r>
          </a:p>
          <a:p>
            <a:r>
              <a:rPr lang="en-US" dirty="0" smtClean="0"/>
              <a:t>If a team does not know the answer and did not try to answer the question, the question goes to another team </a:t>
            </a:r>
            <a:r>
              <a:rPr lang="en-US" i="1" dirty="0" smtClean="0"/>
              <a:t>immediately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team may search online for an answer for </a:t>
            </a:r>
            <a:r>
              <a:rPr lang="en-US" i="1" dirty="0" smtClean="0"/>
              <a:t>at most two</a:t>
            </a:r>
            <a:r>
              <a:rPr lang="en-US" dirty="0" smtClean="0"/>
              <a:t> questions.</a:t>
            </a:r>
          </a:p>
          <a:p>
            <a:r>
              <a:rPr lang="en-US" dirty="0"/>
              <a:t>N</a:t>
            </a:r>
            <a:r>
              <a:rPr lang="en-US" dirty="0" smtClean="0"/>
              <a:t>ote: The level of difficulty of the questions varies quite a lot.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7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what sense, if any, could </a:t>
            </a:r>
            <a:r>
              <a:rPr lang="en-US" dirty="0" smtClean="0"/>
              <a:t>Paleontology </a:t>
            </a:r>
            <a:r>
              <a:rPr lang="en-US" dirty="0"/>
              <a:t>be considered a branch of </a:t>
            </a:r>
            <a:r>
              <a:rPr lang="en-US" dirty="0" smtClean="0"/>
              <a:t>Ontology?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It deals with, amongst other things, the classification and identification of extinct </a:t>
            </a:r>
            <a:r>
              <a:rPr lang="en-US" dirty="0" smtClean="0"/>
              <a:t>species. </a:t>
            </a:r>
            <a:r>
              <a:rPr lang="en-US" dirty="0"/>
              <a:t>S</a:t>
            </a:r>
            <a:r>
              <a:rPr lang="en-US" dirty="0" smtClean="0"/>
              <a:t>o one could argue yes because of the classification aspects and describing things. Or no, because they’re extinct (realist, prescriptive etc.)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</a:t>
            </a:r>
            <a:r>
              <a:rPr lang="en-US" dirty="0">
                <a:latin typeface="American Typewriter"/>
                <a:cs typeface="American Typewriter"/>
              </a:rPr>
              <a:t>tornado</a:t>
            </a:r>
            <a:r>
              <a:rPr lang="en-US" dirty="0"/>
              <a:t> an object, a process, or an event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It could be any of these depending on the point of view from which it is described - lots of scope for interesting discussion there!</a:t>
            </a:r>
          </a:p>
        </p:txBody>
      </p:sp>
    </p:spTree>
    <p:extLst>
      <p:ext uri="{BB962C8B-B14F-4D97-AF65-F5344CB8AC3E}">
        <p14:creationId xmlns:p14="http://schemas.microsoft.com/office/powerpoint/2010/main" val="26749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does RCC stand for?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Region Connection Calculus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have members as their most basic constituents. What is the counterpart to that in </a:t>
            </a:r>
            <a:r>
              <a:rPr lang="en-US" dirty="0" err="1" smtClean="0"/>
              <a:t>mereology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Atom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02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two core temporal constructs or operators from which others—such as ‘some time in the future’, ‘at all times’, and ‘the previous instant’—can be defined?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The Since and Until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1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Which of the following relation(s) really do require a temporal modality to represent its meaning fully?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American Typewriter"/>
                <a:cs typeface="American Typewriter"/>
              </a:rPr>
              <a:t>precedes</a:t>
            </a:r>
            <a:r>
              <a:rPr lang="en-US" dirty="0" smtClean="0"/>
              <a:t> y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x </a:t>
            </a:r>
            <a:r>
              <a:rPr lang="en-US" dirty="0" smtClean="0">
                <a:latin typeface="American Typewriter"/>
                <a:cs typeface="American Typewriter"/>
              </a:rPr>
              <a:t>is derived from</a:t>
            </a:r>
            <a:r>
              <a:rPr lang="en-US" dirty="0" smtClean="0"/>
              <a:t> y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x </a:t>
            </a:r>
            <a:r>
              <a:rPr lang="en-US" dirty="0" smtClean="0">
                <a:latin typeface="American Typewriter"/>
                <a:cs typeface="American Typewriter"/>
              </a:rPr>
              <a:t>is an immutable part of</a:t>
            </a:r>
            <a:r>
              <a:rPr lang="en-US" dirty="0" smtClean="0"/>
              <a:t> y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x </a:t>
            </a:r>
            <a:r>
              <a:rPr lang="en-US" dirty="0" smtClean="0">
                <a:latin typeface="American Typewriter"/>
                <a:cs typeface="American Typewriter"/>
              </a:rPr>
              <a:t>participates in</a:t>
            </a:r>
            <a:r>
              <a:rPr lang="en-US" dirty="0" smtClean="0"/>
              <a:t> y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A-C. </a:t>
            </a:r>
            <a:endParaRPr lang="en-US" dirty="0"/>
          </a:p>
          <a:p>
            <a:pPr lvl="1"/>
            <a:r>
              <a:rPr lang="en-US" dirty="0" smtClean="0"/>
              <a:t>Immutable part too: x is an essential part of y </a:t>
            </a:r>
            <a:r>
              <a:rPr lang="en-US" i="1" dirty="0" smtClean="0"/>
              <a:t>for as long as</a:t>
            </a:r>
            <a:r>
              <a:rPr lang="en-US" dirty="0" smtClean="0"/>
              <a:t> it is an instance of X. Participation not necessarily, though it could have some duration added to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507152"/>
          </a:xfrm>
        </p:spPr>
        <p:txBody>
          <a:bodyPr>
            <a:normAutofit/>
          </a:bodyPr>
          <a:lstStyle/>
          <a:p>
            <a:r>
              <a:rPr lang="en-US" dirty="0" smtClean="0"/>
              <a:t>Which of the following one(s) is(are) OWL 2 profile(s)?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OWL 2 Full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OWL 2 EL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OWL 2 TL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OWL 2 DL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B.</a:t>
            </a:r>
          </a:p>
          <a:p>
            <a:pPr lvl="1"/>
            <a:r>
              <a:rPr lang="en-US" dirty="0" smtClean="0"/>
              <a:t>OWL 2 DL is the most expressive DL-based OWL species, so not a profile. OWL 2 Full is even more expressive. “TL” is made-up (though that abbreviation is would be in line with QL and RL naming)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2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DL </a:t>
            </a:r>
            <a:r>
              <a:rPr lang="en-US" dirty="0" err="1" smtClean="0"/>
              <a:t>reasoner</a:t>
            </a:r>
            <a:r>
              <a:rPr lang="en-US" dirty="0" smtClean="0"/>
              <a:t> ‘</a:t>
            </a:r>
            <a:r>
              <a:rPr lang="en-US" dirty="0" err="1" smtClean="0"/>
              <a:t>revolutionised</a:t>
            </a:r>
            <a:r>
              <a:rPr lang="en-US" dirty="0" smtClean="0"/>
              <a:t>’ (substantially improved performance of) automated reasoning over DL knowledge bases in the 1990s?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 err="1" smtClean="0"/>
              <a:t>FaCT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1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the automated </a:t>
            </a:r>
            <a:r>
              <a:rPr lang="en-US" dirty="0" err="1" smtClean="0"/>
              <a:t>reasoner</a:t>
            </a:r>
            <a:r>
              <a:rPr lang="en-US" dirty="0" smtClean="0"/>
              <a:t> to deduce that your mother’s sister is your aunt. Which language feature do you need for that?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OWL 2’s property chains, or, more generally: role composition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1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represent in an ontology the concept </a:t>
            </a:r>
            <a:r>
              <a:rPr lang="en-US" dirty="0" smtClean="0">
                <a:latin typeface="American Typewriter"/>
                <a:cs typeface="American Typewriter"/>
              </a:rPr>
              <a:t>land-locked country</a:t>
            </a:r>
            <a:r>
              <a:rPr lang="en-US" dirty="0" smtClean="0"/>
              <a:t> (e.g., Switzerland, Lesotho). Which theory (logic and/or Ontology) will help you do that?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(</a:t>
            </a:r>
            <a:r>
              <a:rPr lang="en-US" dirty="0" err="1" smtClean="0"/>
              <a:t>mereo</a:t>
            </a:r>
            <a:r>
              <a:rPr lang="en-US" dirty="0" smtClean="0"/>
              <a:t>)topology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1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terms of computational complexity, what is the </a:t>
            </a:r>
            <a:r>
              <a:rPr lang="en-US" dirty="0" smtClean="0"/>
              <a:t>principal </a:t>
            </a:r>
            <a:r>
              <a:rPr lang="en-US" dirty="0"/>
              <a:t>difference between first order predicate logic and a description logic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DLs are decidable fragments of FOL</a:t>
            </a:r>
          </a:p>
        </p:txBody>
      </p:sp>
    </p:spTree>
    <p:extLst>
      <p:ext uri="{BB962C8B-B14F-4D97-AF65-F5344CB8AC3E}">
        <p14:creationId xmlns:p14="http://schemas.microsoft.com/office/powerpoint/2010/main" val="213156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which foundational ontology is </a:t>
            </a:r>
            <a:r>
              <a:rPr lang="en-US" dirty="0" smtClean="0">
                <a:latin typeface="American Typewriter"/>
                <a:cs typeface="American Typewriter"/>
              </a:rPr>
              <a:t>Death</a:t>
            </a:r>
            <a:r>
              <a:rPr lang="en-US" dirty="0" smtClean="0"/>
              <a:t> an achievement?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DOLCE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1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815945"/>
          </a:xfrm>
        </p:spPr>
        <p:txBody>
          <a:bodyPr/>
          <a:lstStyle/>
          <a:p>
            <a:r>
              <a:rPr lang="en-US" dirty="0" smtClean="0"/>
              <a:t>What is the difference between </a:t>
            </a:r>
            <a:r>
              <a:rPr lang="en-US" dirty="0" err="1" smtClean="0"/>
              <a:t>meronymy</a:t>
            </a:r>
            <a:r>
              <a:rPr lang="en-US" dirty="0" smtClean="0"/>
              <a:t> and </a:t>
            </a:r>
            <a:r>
              <a:rPr lang="en-US" dirty="0" err="1" smtClean="0"/>
              <a:t>mereology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meronymy</a:t>
            </a:r>
            <a:r>
              <a:rPr lang="en-US" dirty="0" smtClean="0"/>
              <a:t> refers to ‘part’ in natural language phrases, </a:t>
            </a:r>
            <a:r>
              <a:rPr lang="en-US" dirty="0" err="1" smtClean="0"/>
              <a:t>mereology</a:t>
            </a:r>
            <a:r>
              <a:rPr lang="en-US" dirty="0" smtClean="0"/>
              <a:t> in Ontology</a:t>
            </a:r>
          </a:p>
          <a:p>
            <a:pPr lvl="1"/>
            <a:r>
              <a:rPr lang="en-US" dirty="0" err="1"/>
              <a:t>meronymy</a:t>
            </a:r>
            <a:r>
              <a:rPr lang="en-US" dirty="0"/>
              <a:t>, the part-of relation making up the hierarchies called </a:t>
            </a:r>
            <a:r>
              <a:rPr lang="en-US" dirty="0" err="1"/>
              <a:t>meronomies</a:t>
            </a:r>
            <a:r>
              <a:rPr lang="en-US" dirty="0"/>
              <a:t> or </a:t>
            </a:r>
            <a:r>
              <a:rPr lang="en-US" dirty="0" err="1"/>
              <a:t>partonomies</a:t>
            </a:r>
            <a:r>
              <a:rPr lang="en-US" dirty="0"/>
              <a:t>, bears on linguistic terms (hence the "</a:t>
            </a:r>
            <a:r>
              <a:rPr lang="en-US" dirty="0" err="1"/>
              <a:t>nymy</a:t>
            </a:r>
            <a:r>
              <a:rPr lang="en-US" dirty="0"/>
              <a:t>" suffix) denoting classes, as for </a:t>
            </a:r>
            <a:r>
              <a:rPr lang="en-US" dirty="0" err="1"/>
              <a:t>hyperonymy</a:t>
            </a:r>
            <a:r>
              <a:rPr lang="en-US" dirty="0"/>
              <a:t> in taxonomies, while in </a:t>
            </a:r>
            <a:r>
              <a:rPr lang="en-US" dirty="0" err="1"/>
              <a:t>mereology</a:t>
            </a:r>
            <a:r>
              <a:rPr lang="en-US" dirty="0"/>
              <a:t> the part-of relation bears on individuals</a:t>
            </a:r>
          </a:p>
        </p:txBody>
      </p:sp>
    </p:spTree>
    <p:extLst>
      <p:ext uri="{BB962C8B-B14F-4D97-AF65-F5344CB8AC3E}">
        <p14:creationId xmlns:p14="http://schemas.microsoft.com/office/powerpoint/2010/main" val="2163574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1988"/>
            <a:ext cx="7313613" cy="868362"/>
          </a:xfrm>
        </p:spPr>
        <p:txBody>
          <a:bodyPr/>
          <a:lstStyle/>
          <a:p>
            <a:r>
              <a:rPr lang="en-US" dirty="0" smtClean="0"/>
              <a:t>Question 30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</a:t>
            </a:r>
            <a:r>
              <a:rPr lang="en-US" dirty="0">
                <a:latin typeface="American Typewriter"/>
                <a:cs typeface="American Typewriter"/>
              </a:rPr>
              <a:t>Ontology Quiz</a:t>
            </a:r>
            <a:r>
              <a:rPr lang="en-US" dirty="0"/>
              <a:t> a continuant, an </a:t>
            </a:r>
            <a:r>
              <a:rPr lang="en-US" dirty="0" err="1"/>
              <a:t>occurrent</a:t>
            </a:r>
            <a:r>
              <a:rPr lang="en-US" dirty="0"/>
              <a:t>, both, or neither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depends…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quiz qua collection of questions to be answered, which is a </a:t>
            </a:r>
            <a:r>
              <a:rPr lang="en-US" dirty="0" smtClean="0"/>
              <a:t>continuant;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actual event on Wednesday evening when the questions are posed and people attempt to answer </a:t>
            </a:r>
            <a:r>
              <a:rPr lang="en-US" dirty="0" smtClean="0"/>
              <a:t>them, which is an </a:t>
            </a:r>
            <a:r>
              <a:rPr lang="en-US" dirty="0" err="1" smtClean="0"/>
              <a:t>occurrent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48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1988"/>
            <a:ext cx="7313613" cy="868362"/>
          </a:xfrm>
        </p:spPr>
        <p:txBody>
          <a:bodyPr/>
          <a:lstStyle/>
          <a:p>
            <a:r>
              <a:rPr lang="en-US" dirty="0" smtClean="0"/>
              <a:t>Question 31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DOL?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The </a:t>
            </a:r>
            <a:r>
              <a:rPr lang="en-US" b="1" dirty="0" smtClean="0"/>
              <a:t>D</a:t>
            </a:r>
            <a:r>
              <a:rPr lang="en-US" dirty="0" smtClean="0"/>
              <a:t>istributed </a:t>
            </a:r>
            <a:r>
              <a:rPr lang="en-US" b="1" dirty="0" smtClean="0"/>
              <a:t>O</a:t>
            </a:r>
            <a:r>
              <a:rPr lang="en-US" dirty="0" smtClean="0"/>
              <a:t>ntology</a:t>
            </a:r>
            <a:r>
              <a:rPr lang="en-US" dirty="0"/>
              <a:t>, Model and Specification </a:t>
            </a:r>
            <a:r>
              <a:rPr lang="en-US" b="1" dirty="0" smtClean="0"/>
              <a:t>L</a:t>
            </a:r>
            <a:r>
              <a:rPr lang="en-US" dirty="0" smtClean="0"/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316837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1983"/>
            <a:ext cx="7313613" cy="868362"/>
          </a:xfrm>
        </p:spPr>
        <p:txBody>
          <a:bodyPr/>
          <a:lstStyle/>
          <a:p>
            <a:r>
              <a:rPr lang="en-US" dirty="0" smtClean="0"/>
              <a:t>Question 32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an identity criterion be based on the identification of an essential part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no, </a:t>
            </a:r>
            <a:r>
              <a:rPr lang="en-US" dirty="0"/>
              <a:t>unless the essential part comes with a clear identity criterion itself. </a:t>
            </a:r>
            <a:r>
              <a:rPr lang="en-US" dirty="0" smtClean="0"/>
              <a:t>Identity </a:t>
            </a:r>
            <a:r>
              <a:rPr lang="en-US" dirty="0"/>
              <a:t>criteria are based on properties, not the on the identity of other entities on the pain of regression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0725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proper term in ontology of those objects that in natural language are generally referred to with </a:t>
            </a:r>
            <a:r>
              <a:rPr lang="en-US" i="1" dirty="0" smtClean="0"/>
              <a:t>mass nouns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stuff, amount of matter</a:t>
            </a:r>
          </a:p>
          <a:p>
            <a:pPr lvl="1"/>
            <a:r>
              <a:rPr lang="en-US" dirty="0" smtClean="0"/>
              <a:t>That is, those </a:t>
            </a:r>
            <a:r>
              <a:rPr lang="en-US" dirty="0" err="1" smtClean="0"/>
              <a:t>uncountables</a:t>
            </a:r>
            <a:r>
              <a:rPr lang="en-US" dirty="0" smtClean="0"/>
              <a:t>, or only countable in quantities; e.g., gold, water, mayonnaise, beer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58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complexity of reasoning in ALC with respect to a </a:t>
            </a:r>
            <a:r>
              <a:rPr lang="en-US" dirty="0" err="1" smtClean="0"/>
              <a:t>TBox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 err="1" smtClean="0"/>
              <a:t>ExpTime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err="1" smtClean="0"/>
              <a:t>PSpace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NP</a:t>
            </a:r>
            <a:endParaRPr lang="en-US" dirty="0"/>
          </a:p>
          <a:p>
            <a:r>
              <a:rPr lang="en-US" b="1" dirty="0" smtClean="0"/>
              <a:t>Answer</a:t>
            </a:r>
            <a:r>
              <a:rPr lang="en-US" dirty="0"/>
              <a:t>: </a:t>
            </a:r>
            <a:r>
              <a:rPr lang="en-US" dirty="0" smtClean="0"/>
              <a:t>A. Reasoning </a:t>
            </a:r>
            <a:r>
              <a:rPr lang="en-US" dirty="0" err="1" smtClean="0"/>
              <a:t>w.r.t</a:t>
            </a:r>
            <a:r>
              <a:rPr lang="en-US" dirty="0" smtClean="0"/>
              <a:t>. </a:t>
            </a:r>
            <a:r>
              <a:rPr lang="en-US" dirty="0" err="1" smtClean="0"/>
              <a:t>TBox</a:t>
            </a:r>
            <a:r>
              <a:rPr lang="en-US" dirty="0" smtClean="0"/>
              <a:t> is </a:t>
            </a:r>
            <a:r>
              <a:rPr lang="en-US" dirty="0" err="1" smtClean="0"/>
              <a:t>ExpTime</a:t>
            </a:r>
            <a:r>
              <a:rPr lang="en-US" dirty="0" smtClean="0"/>
              <a:t>-complete. (It would be </a:t>
            </a:r>
            <a:r>
              <a:rPr lang="en-US" dirty="0" err="1" smtClean="0"/>
              <a:t>PSpace</a:t>
            </a:r>
            <a:r>
              <a:rPr lang="en-US" dirty="0" smtClean="0"/>
              <a:t> in case of an empty </a:t>
            </a:r>
            <a:r>
              <a:rPr lang="en-US" dirty="0" err="1" smtClean="0"/>
              <a:t>Tbox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25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Description Logic reasoning service useful to generate a Taxonomy in an Ontology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Query Answering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Concept </a:t>
            </a:r>
            <a:r>
              <a:rPr lang="en-US" dirty="0" err="1" smtClean="0"/>
              <a:t>Subsumption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Instance Checking</a:t>
            </a:r>
            <a:endParaRPr lang="en-US" dirty="0"/>
          </a:p>
          <a:p>
            <a:r>
              <a:rPr lang="en-US" b="1" dirty="0" smtClean="0"/>
              <a:t>Answer</a:t>
            </a:r>
            <a:r>
              <a:rPr lang="en-US" dirty="0"/>
              <a:t>: B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77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DLs have sound and complete reasoning/inference algorithms. Why is this an important feature?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No wrong inferences are drawn.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All </a:t>
            </a:r>
            <a:r>
              <a:rPr lang="en-US" dirty="0"/>
              <a:t>the correct inferences are </a:t>
            </a:r>
            <a:r>
              <a:rPr lang="en-US" dirty="0" smtClean="0"/>
              <a:t>drawn.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Both A. and B. holds</a:t>
            </a:r>
            <a:endParaRPr lang="en-US" dirty="0"/>
          </a:p>
          <a:p>
            <a:r>
              <a:rPr lang="en-US" b="1" dirty="0" smtClean="0"/>
              <a:t>Answer</a:t>
            </a:r>
            <a:r>
              <a:rPr lang="en-US" dirty="0"/>
              <a:t>: C</a:t>
            </a:r>
            <a:r>
              <a:rPr lang="en-US" dirty="0" smtClean="0"/>
              <a:t>., indeed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Is true for a Sound algorithm, and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Holds for complete 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main reason for the success of the DL-Lite fragments when using them to build Ontologies?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Reasoning in DL-Lite is computationally tractable.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Query answering is reducible to DBMS technology.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They have a small number of constructors.</a:t>
            </a:r>
            <a:endParaRPr lang="en-US" dirty="0"/>
          </a:p>
          <a:p>
            <a:r>
              <a:rPr lang="en-US" b="1" dirty="0" smtClean="0"/>
              <a:t>Answer</a:t>
            </a:r>
            <a:r>
              <a:rPr lang="en-US" dirty="0"/>
              <a:t>: </a:t>
            </a:r>
            <a:r>
              <a:rPr lang="en-US" dirty="0" smtClean="0"/>
              <a:t>B., indeed query answering over a DL-Lite ontology is FO-rewritable (i.e., it is AC0 in Data complexity as for DBMS queries).</a:t>
            </a:r>
          </a:p>
        </p:txBody>
      </p:sp>
    </p:spTree>
    <p:extLst>
      <p:ext uri="{BB962C8B-B14F-4D97-AF65-F5344CB8AC3E}">
        <p14:creationId xmlns:p14="http://schemas.microsoft.com/office/powerpoint/2010/main" val="69986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proposed </a:t>
            </a:r>
            <a:r>
              <a:rPr lang="en-US" dirty="0" err="1"/>
              <a:t>mereology</a:t>
            </a:r>
            <a:r>
              <a:rPr lang="en-US" dirty="0"/>
              <a:t> about a century </a:t>
            </a:r>
            <a:r>
              <a:rPr lang="en-US" dirty="0" smtClean="0"/>
              <a:t>ago, and may be considered the ‘father’ of </a:t>
            </a:r>
            <a:r>
              <a:rPr lang="en-US" dirty="0" err="1" smtClean="0"/>
              <a:t>mereology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Stanislaw </a:t>
            </a:r>
            <a:r>
              <a:rPr lang="en-US" dirty="0" err="1" smtClean="0"/>
              <a:t>Lesniewski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notion of Certain Answer differs from that one of a query in a DBMS setting because: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We need to deal with incomplete information.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We need to deal with complete information.</a:t>
            </a:r>
            <a:endParaRPr lang="en-US" dirty="0"/>
          </a:p>
          <a:p>
            <a:pPr lvl="1">
              <a:buFont typeface="+mj-lt"/>
              <a:buAutoNum type="alphaUcPeriod"/>
            </a:pPr>
            <a:r>
              <a:rPr lang="en-US" dirty="0" smtClean="0"/>
              <a:t>We need to make sure that the answer in certainly in the DBMS.</a:t>
            </a:r>
            <a:endParaRPr lang="en-US" dirty="0"/>
          </a:p>
          <a:p>
            <a:r>
              <a:rPr lang="en-US" b="1" dirty="0" smtClean="0"/>
              <a:t>Answer</a:t>
            </a:r>
            <a:r>
              <a:rPr lang="en-US" dirty="0"/>
              <a:t>: A</a:t>
            </a:r>
            <a:r>
              <a:rPr lang="en-US" dirty="0" smtClean="0"/>
              <a:t>. Indeed, certain answer are those ones that hold in ALL possible models of the Knowledge Base (i.e., an incomplete DB + a set of constraints)</a:t>
            </a:r>
          </a:p>
        </p:txBody>
      </p:sp>
    </p:spTree>
    <p:extLst>
      <p:ext uri="{BB962C8B-B14F-4D97-AF65-F5344CB8AC3E}">
        <p14:creationId xmlns:p14="http://schemas.microsoft.com/office/powerpoint/2010/main" val="621636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the </a:t>
            </a:r>
            <a:r>
              <a:rPr lang="en-US" i="1" dirty="0"/>
              <a:t>Deutsche </a:t>
            </a:r>
            <a:r>
              <a:rPr lang="en-US" i="1" dirty="0" err="1"/>
              <a:t>Demokratische</a:t>
            </a:r>
            <a:r>
              <a:rPr lang="en-US" i="1" dirty="0"/>
              <a:t> </a:t>
            </a:r>
            <a:r>
              <a:rPr lang="en-US" i="1" dirty="0" err="1"/>
              <a:t>Republik</a:t>
            </a:r>
            <a:r>
              <a:rPr lang="en-US" i="1" dirty="0"/>
              <a:t> </a:t>
            </a:r>
            <a:r>
              <a:rPr lang="en-US" dirty="0"/>
              <a:t>(DDR – </a:t>
            </a:r>
            <a:r>
              <a:rPr lang="en-US" dirty="0" smtClean="0"/>
              <a:t>East </a:t>
            </a:r>
            <a:r>
              <a:rPr lang="en-US" dirty="0"/>
              <a:t>Germany) and the </a:t>
            </a:r>
            <a:r>
              <a:rPr lang="en-US" i="1" dirty="0" err="1"/>
              <a:t>Bundesrepublik</a:t>
            </a:r>
            <a:r>
              <a:rPr lang="en-US" i="1" dirty="0"/>
              <a:t> Deutschland </a:t>
            </a:r>
            <a:r>
              <a:rPr lang="en-US" i="1" dirty="0" smtClean="0"/>
              <a:t>(</a:t>
            </a:r>
            <a:r>
              <a:rPr lang="en-US" dirty="0" smtClean="0"/>
              <a:t>FDR</a:t>
            </a:r>
            <a:r>
              <a:rPr lang="en-US" i="1" dirty="0" smtClean="0"/>
              <a:t> - West </a:t>
            </a:r>
            <a:r>
              <a:rPr lang="en-US" i="1" dirty="0"/>
              <a:t>Germany) </a:t>
            </a:r>
            <a:r>
              <a:rPr lang="en-US" dirty="0"/>
              <a:t>share a border between 1949 and 1990?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NO, because the </a:t>
            </a:r>
            <a:r>
              <a:rPr lang="en-US" i="1" dirty="0" err="1"/>
              <a:t>Bundesrepublik</a:t>
            </a:r>
            <a:r>
              <a:rPr lang="en-US" i="1" dirty="0"/>
              <a:t> Deutschland </a:t>
            </a:r>
            <a:r>
              <a:rPr lang="en-US" dirty="0"/>
              <a:t>never officially recognized the DDR border. So, the border between the DDR and the FDR was established and declared unilaterally by the </a:t>
            </a:r>
            <a:r>
              <a:rPr lang="en-US" dirty="0" smtClean="0"/>
              <a:t>DDR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01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735137"/>
            <a:ext cx="8461375" cy="45989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Since when does Germany exist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Since 18 January 1871 when, at the Versailles Palace, Princes of the German states gathered there to proclaim Wilhelm I of Prussia as </a:t>
            </a:r>
            <a:r>
              <a:rPr lang="en-US" b="1" dirty="0"/>
              <a:t>German Emperor</a:t>
            </a:r>
            <a:r>
              <a:rPr lang="en-US" dirty="0"/>
              <a:t> after the French capitulation in the Franco-Prussian </a:t>
            </a:r>
            <a:r>
              <a:rPr lang="en-US" dirty="0" smtClean="0"/>
              <a:t>War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Since the Treaty of Verdun in 843, when the Carolingian Empire was </a:t>
            </a:r>
            <a:r>
              <a:rPr lang="en-US" dirty="0" smtClean="0"/>
              <a:t>divided </a:t>
            </a:r>
            <a:r>
              <a:rPr lang="en-US" dirty="0"/>
              <a:t>into three parts, and the Eastern Part became known as the kingdom of </a:t>
            </a:r>
            <a:r>
              <a:rPr lang="en-US" dirty="0" smtClean="0"/>
              <a:t>Germany.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Since the first Century CE, when Julius </a:t>
            </a:r>
            <a:r>
              <a:rPr lang="en-US" dirty="0" err="1"/>
              <a:t>Ceasar</a:t>
            </a:r>
            <a:r>
              <a:rPr lang="en-US" dirty="0"/>
              <a:t> used the term Germania to designate the tribes North of the </a:t>
            </a:r>
            <a:r>
              <a:rPr lang="en-US" dirty="0" smtClean="0"/>
              <a:t>Alps.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Any of the above, depending on your criteria of what ”Germany”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9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927975" cy="4741862"/>
          </a:xfrm>
        </p:spPr>
        <p:txBody>
          <a:bodyPr>
            <a:normAutofit/>
          </a:bodyPr>
          <a:lstStyle/>
          <a:p>
            <a:r>
              <a:rPr lang="en-US" dirty="0"/>
              <a:t>Which of the options below contains a list of UN member states, which are not recognized as sovereign states by  at least one UN member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Republic of China, Armenia, </a:t>
            </a:r>
            <a:r>
              <a:rPr lang="en-US" dirty="0" smtClean="0"/>
              <a:t>Palestine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South Korea, Armenia, </a:t>
            </a:r>
            <a:r>
              <a:rPr lang="en-US" dirty="0" smtClean="0"/>
              <a:t>Israel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Israel</a:t>
            </a:r>
            <a:r>
              <a:rPr lang="en-US" dirty="0"/>
              <a:t>, Kosovo, </a:t>
            </a:r>
            <a:r>
              <a:rPr lang="en-US" dirty="0" smtClean="0"/>
              <a:t>Palestine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South Korea, Kosovo, South Ossetia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South Korea is not recognized by North Korea, which is a UN member. Armenia is not recognized by Pakistan. </a:t>
            </a:r>
            <a:r>
              <a:rPr lang="en-US" dirty="0" err="1"/>
              <a:t>Israeal</a:t>
            </a:r>
            <a:r>
              <a:rPr lang="en-US" dirty="0"/>
              <a:t> is not recognized by 48 UN member states. Kosovo, Palestine and South Ossetia are not UN 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9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mountains exist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Yes, because humans refer to landforms such as </a:t>
            </a:r>
            <a:r>
              <a:rPr lang="en-US" dirty="0" smtClean="0"/>
              <a:t>“Mont </a:t>
            </a:r>
            <a:r>
              <a:rPr lang="en-US" dirty="0"/>
              <a:t>Blanc” and </a:t>
            </a:r>
            <a:r>
              <a:rPr lang="en-US" dirty="0" smtClean="0"/>
              <a:t>“Mont </a:t>
            </a:r>
            <a:r>
              <a:rPr lang="en-US" dirty="0"/>
              <a:t>Everest” in their discourse and everyday </a:t>
            </a:r>
            <a:r>
              <a:rPr lang="en-US" dirty="0" smtClean="0"/>
              <a:t>conversation.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No, because all mathematical representations of terrain do not need the concept of a </a:t>
            </a:r>
            <a:r>
              <a:rPr lang="en-US" dirty="0" smtClean="0"/>
              <a:t>“mountain”.</a:t>
            </a:r>
          </a:p>
          <a:p>
            <a:pPr lvl="1">
              <a:buFont typeface="+mj-lt"/>
              <a:buAutoNum type="alphaUcPeriod"/>
            </a:pPr>
            <a:r>
              <a:rPr lang="en-US" dirty="0"/>
              <a:t>It depends on the definition of </a:t>
            </a:r>
            <a:r>
              <a:rPr lang="en-US" dirty="0" smtClean="0"/>
              <a:t>“exist</a:t>
            </a:r>
            <a:r>
              <a:rPr lang="en-US" dirty="0"/>
              <a:t>”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Mountains may be necessary concepts of a human description of landforms, but are not required in computer representations of terrain.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9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questions were set by:</a:t>
            </a:r>
          </a:p>
          <a:p>
            <a:pPr lvl="1"/>
            <a:r>
              <a:rPr lang="en-US" dirty="0" smtClean="0"/>
              <a:t>Maria Keet</a:t>
            </a:r>
          </a:p>
          <a:p>
            <a:pPr lvl="1"/>
            <a:r>
              <a:rPr lang="en-US" dirty="0" err="1" smtClean="0"/>
              <a:t>Achille</a:t>
            </a:r>
            <a:r>
              <a:rPr lang="en-US" dirty="0" smtClean="0"/>
              <a:t> </a:t>
            </a:r>
            <a:r>
              <a:rPr lang="en-US" dirty="0" err="1" smtClean="0"/>
              <a:t>Varzi</a:t>
            </a:r>
            <a:endParaRPr lang="en-US" dirty="0" smtClean="0"/>
          </a:p>
          <a:p>
            <a:pPr lvl="1"/>
            <a:r>
              <a:rPr lang="en-US" dirty="0" smtClean="0"/>
              <a:t>Antony Galton</a:t>
            </a:r>
          </a:p>
          <a:p>
            <a:pPr lvl="1"/>
            <a:r>
              <a:rPr lang="en-US" dirty="0" smtClean="0"/>
              <a:t>Alessandro </a:t>
            </a:r>
            <a:r>
              <a:rPr lang="en-US" dirty="0" err="1" smtClean="0"/>
              <a:t>Artale</a:t>
            </a:r>
            <a:endParaRPr lang="en-US" dirty="0" smtClean="0"/>
          </a:p>
          <a:p>
            <a:pPr lvl="1"/>
            <a:r>
              <a:rPr lang="en-US" dirty="0" smtClean="0"/>
              <a:t>Gilberto </a:t>
            </a:r>
            <a:r>
              <a:rPr lang="en-US" dirty="0" err="1" smtClean="0"/>
              <a:t>Camara</a:t>
            </a:r>
            <a:endParaRPr lang="en-US" dirty="0" smtClean="0"/>
          </a:p>
          <a:p>
            <a:pPr lvl="1"/>
            <a:r>
              <a:rPr lang="en-US" dirty="0"/>
              <a:t>Laure </a:t>
            </a:r>
            <a:r>
              <a:rPr lang="en-US" dirty="0" err="1" smtClean="0"/>
              <a:t>Vieu</a:t>
            </a:r>
            <a:endParaRPr lang="en-US" dirty="0" smtClean="0"/>
          </a:p>
          <a:p>
            <a:pPr lvl="1"/>
            <a:r>
              <a:rPr lang="en-US" dirty="0" smtClean="0"/>
              <a:t>Roberta </a:t>
            </a:r>
            <a:r>
              <a:rPr lang="en-US" dirty="0" err="1" smtClean="0"/>
              <a:t>Ferrario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430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8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</a:t>
            </a:r>
            <a:r>
              <a:rPr lang="en-US" dirty="0"/>
              <a:t>in the blank: </a:t>
            </a:r>
            <a:endParaRPr lang="en-US" dirty="0" smtClean="0"/>
          </a:p>
          <a:p>
            <a:pPr lvl="1"/>
            <a:r>
              <a:rPr lang="en-US" dirty="0" smtClean="0"/>
              <a:t>Ollie’s </a:t>
            </a:r>
            <a:r>
              <a:rPr lang="en-US" dirty="0" err="1"/>
              <a:t>Macbook</a:t>
            </a:r>
            <a:r>
              <a:rPr lang="en-US" dirty="0"/>
              <a:t> Air : </a:t>
            </a:r>
            <a:r>
              <a:rPr lang="en-US" dirty="0" err="1"/>
              <a:t>Macbook</a:t>
            </a:r>
            <a:r>
              <a:rPr lang="en-US" dirty="0"/>
              <a:t> Air, IAOA : </a:t>
            </a:r>
            <a:r>
              <a:rPr lang="en-US" dirty="0" smtClean="0"/>
              <a:t>____?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Basically: </a:t>
            </a:r>
            <a:r>
              <a:rPr lang="en-US" dirty="0"/>
              <a:t>an instance ‘stands to’ class/concept/</a:t>
            </a:r>
            <a:r>
              <a:rPr lang="en-US" dirty="0" smtClean="0"/>
              <a:t>universal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70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are in the corners of Ogden’s semiotic triangle?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</a:t>
            </a:r>
            <a:r>
              <a:rPr lang="en-US" dirty="0"/>
              <a:t>sign/symbol, thought/reference/concept, and thing/</a:t>
            </a:r>
            <a:r>
              <a:rPr lang="en-US" dirty="0" smtClean="0"/>
              <a:t>referent</a:t>
            </a:r>
          </a:p>
        </p:txBody>
      </p:sp>
    </p:spTree>
    <p:extLst>
      <p:ext uri="{BB962C8B-B14F-4D97-AF65-F5344CB8AC3E}">
        <p14:creationId xmlns:p14="http://schemas.microsoft.com/office/powerpoint/2010/main" val="214892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which year was </a:t>
            </a:r>
            <a:r>
              <a:rPr lang="en-US" dirty="0"/>
              <a:t>OWL </a:t>
            </a:r>
            <a:r>
              <a:rPr lang="en-US" dirty="0" err="1" smtClean="0"/>
              <a:t>standardised</a:t>
            </a:r>
            <a:r>
              <a:rPr lang="en-US" dirty="0"/>
              <a:t>?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2004</a:t>
            </a:r>
          </a:p>
        </p:txBody>
      </p:sp>
    </p:spTree>
    <p:extLst>
      <p:ext uri="{BB962C8B-B14F-4D97-AF65-F5344CB8AC3E}">
        <p14:creationId xmlns:p14="http://schemas.microsoft.com/office/powerpoint/2010/main" val="341156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foundational/top-level ontology is used most often for ontologies in </a:t>
            </a:r>
            <a:r>
              <a:rPr lang="en-US" dirty="0" smtClean="0"/>
              <a:t>biology?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DOLCE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BFO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YAMATO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GIST</a:t>
            </a:r>
          </a:p>
          <a:p>
            <a:r>
              <a:rPr lang="en-US" b="1" dirty="0" smtClean="0"/>
              <a:t>Answer</a:t>
            </a:r>
            <a:r>
              <a:rPr lang="en-US" dirty="0" smtClean="0"/>
              <a:t>: B</a:t>
            </a:r>
          </a:p>
        </p:txBody>
      </p:sp>
    </p:spTree>
    <p:extLst>
      <p:ext uri="{BB962C8B-B14F-4D97-AF65-F5344CB8AC3E}">
        <p14:creationId xmlns:p14="http://schemas.microsoft.com/office/powerpoint/2010/main" val="145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</a:t>
            </a:r>
            <a:r>
              <a:rPr lang="en-US" dirty="0" err="1"/>
              <a:t>parthood</a:t>
            </a:r>
            <a:r>
              <a:rPr lang="en-US" dirty="0"/>
              <a:t> in </a:t>
            </a:r>
            <a:r>
              <a:rPr lang="en-US" dirty="0" err="1"/>
              <a:t>mereology</a:t>
            </a:r>
            <a:r>
              <a:rPr lang="en-US" dirty="0"/>
              <a:t>. Which of the following is NOT a </a:t>
            </a:r>
            <a:r>
              <a:rPr lang="en-US" dirty="0" err="1"/>
              <a:t>mereological</a:t>
            </a:r>
            <a:r>
              <a:rPr lang="en-US" dirty="0"/>
              <a:t> </a:t>
            </a:r>
            <a:r>
              <a:rPr lang="en-US" dirty="0" err="1"/>
              <a:t>parthood</a:t>
            </a:r>
            <a:r>
              <a:rPr lang="en-US" dirty="0"/>
              <a:t> (be this part of or has part, for class or instance)</a:t>
            </a:r>
            <a:r>
              <a:rPr lang="en-US" dirty="0" smtClean="0"/>
              <a:t>?</a:t>
            </a:r>
          </a:p>
          <a:p>
            <a:pPr lvl="1">
              <a:buFont typeface="+mj-lt"/>
              <a:buAutoNum type="alphaUcPeriod"/>
            </a:pPr>
            <a:r>
              <a:rPr lang="en-US" dirty="0" err="1" smtClean="0"/>
              <a:t>Katniss</a:t>
            </a:r>
            <a:r>
              <a:rPr lang="en-US" dirty="0"/>
              <a:t>’ heart is part of </a:t>
            </a:r>
            <a:r>
              <a:rPr lang="en-US" dirty="0" err="1"/>
              <a:t>Katniss</a:t>
            </a:r>
            <a:r>
              <a:rPr lang="en-US" dirty="0"/>
              <a:t>’ </a:t>
            </a:r>
            <a:r>
              <a:rPr lang="en-US" dirty="0" smtClean="0"/>
              <a:t>body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Swallowing </a:t>
            </a:r>
            <a:r>
              <a:rPr lang="en-US" dirty="0"/>
              <a:t>is part of </a:t>
            </a:r>
            <a:r>
              <a:rPr lang="en-US" dirty="0" smtClean="0"/>
              <a:t>eating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Clay </a:t>
            </a:r>
            <a:r>
              <a:rPr lang="en-US" dirty="0"/>
              <a:t>is part of a </a:t>
            </a:r>
            <a:r>
              <a:rPr lang="en-US" dirty="0" smtClean="0"/>
              <a:t>vase</a:t>
            </a:r>
          </a:p>
          <a:p>
            <a:pPr lvl="1">
              <a:buFont typeface="+mj-lt"/>
              <a:buAutoNum type="alphaUcPeriod"/>
            </a:pPr>
            <a:r>
              <a:rPr lang="en-US" dirty="0" smtClean="0"/>
              <a:t>South </a:t>
            </a:r>
            <a:r>
              <a:rPr lang="en-US" dirty="0"/>
              <a:t>Tyrol is part of Italy</a:t>
            </a:r>
            <a:endParaRPr lang="en-US" dirty="0" smtClean="0"/>
          </a:p>
          <a:p>
            <a:r>
              <a:rPr lang="en-US" b="1" dirty="0" smtClean="0"/>
              <a:t>Answer</a:t>
            </a:r>
            <a:r>
              <a:rPr lang="en-US" dirty="0" smtClean="0"/>
              <a:t>: C</a:t>
            </a:r>
          </a:p>
          <a:p>
            <a:pPr lvl="1"/>
            <a:r>
              <a:rPr lang="en-US" dirty="0"/>
              <a:t>correct relation: constitution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4163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378</TotalTime>
  <Words>1990</Words>
  <Application>Microsoft Macintosh PowerPoint</Application>
  <PresentationFormat>On-screen Show (4:3)</PresentationFormat>
  <Paragraphs>213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Inkwell</vt:lpstr>
      <vt:lpstr>Ontology Quiz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 </vt:lpstr>
      <vt:lpstr>Question 31 </vt:lpstr>
      <vt:lpstr>Question 32 </vt:lpstr>
      <vt:lpstr>Question 33</vt:lpstr>
      <vt:lpstr>Question 34</vt:lpstr>
      <vt:lpstr>Question 35</vt:lpstr>
      <vt:lpstr>Question 36</vt:lpstr>
      <vt:lpstr>Question 37</vt:lpstr>
      <vt:lpstr>Question 38</vt:lpstr>
      <vt:lpstr>Question 39</vt:lpstr>
      <vt:lpstr>Question 40</vt:lpstr>
      <vt:lpstr>Question 41</vt:lpstr>
      <vt:lpstr>Question 42</vt:lpstr>
      <vt:lpstr>Acknowledgements</vt:lpstr>
    </vt:vector>
  </TitlesOfParts>
  <Company>UCT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Quiz</dc:title>
  <dc:creator>Maria Keet</dc:creator>
  <cp:lastModifiedBy>Maria Keet</cp:lastModifiedBy>
  <cp:revision>85</cp:revision>
  <dcterms:created xsi:type="dcterms:W3CDTF">2016-06-16T12:30:08Z</dcterms:created>
  <dcterms:modified xsi:type="dcterms:W3CDTF">2016-06-27T09:56:17Z</dcterms:modified>
</cp:coreProperties>
</file>