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50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2" r:id="rId36"/>
    <p:sldId id="291" r:id="rId37"/>
    <p:sldId id="293" r:id="rId38"/>
    <p:sldId id="294" r:id="rId39"/>
    <p:sldId id="295" r:id="rId40"/>
    <p:sldId id="298" r:id="rId41"/>
    <p:sldId id="296" r:id="rId42"/>
    <p:sldId id="297" r:id="rId43"/>
    <p:sldId id="299" r:id="rId44"/>
    <p:sldId id="300" r:id="rId45"/>
    <p:sldId id="282" r:id="rId46"/>
    <p:sldId id="301" r:id="rId47"/>
    <p:sldId id="304" r:id="rId48"/>
    <p:sldId id="30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C11D3-44CA-8B4A-896A-F999D154423A}" type="datetimeFigureOut">
              <a:rPr lang="en-US" smtClean="0"/>
              <a:t>21/09/2017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ECF07-F518-6046-BC50-3819FED2D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Disambiguation note: </a:t>
            </a:r>
            <a:r>
              <a:rPr lang="en-US" dirty="0" err="1" smtClean="0"/>
              <a:t>winterfell</a:t>
            </a:r>
            <a:r>
              <a:rPr lang="en-US" dirty="0" smtClean="0"/>
              <a:t> here is meant the location, not the building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ECF07-F518-6046-BC50-3819FED2D0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P.s.: etymology of trope: mid 16th century: via Latin from Greek </a:t>
            </a:r>
            <a:r>
              <a:rPr lang="en-US" i="1" dirty="0" err="1" smtClean="0"/>
              <a:t>tropos</a:t>
            </a:r>
            <a:r>
              <a:rPr lang="en-US" dirty="0" smtClean="0"/>
              <a:t> ‘turn, way, trope’, from </a:t>
            </a:r>
            <a:r>
              <a:rPr lang="en-US" i="1" dirty="0" err="1" smtClean="0"/>
              <a:t>trepein</a:t>
            </a:r>
            <a:r>
              <a:rPr lang="en-US" dirty="0" smtClean="0"/>
              <a:t> ‘to turn’.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ECF07-F518-6046-BC50-3819FED2D0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(combined info from etymology online and </a:t>
            </a:r>
            <a:r>
              <a:rPr lang="en-US" dirty="0" err="1" smtClean="0"/>
              <a:t>wikipedia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ECF07-F518-6046-BC50-3819FED2D0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(adapted from a short story in 'insurmountable simplicities' by </a:t>
            </a:r>
            <a:r>
              <a:rPr lang="en-US" dirty="0" err="1" smtClean="0"/>
              <a:t>casati</a:t>
            </a:r>
            <a:r>
              <a:rPr lang="en-US" dirty="0" smtClean="0"/>
              <a:t> &amp; </a:t>
            </a:r>
            <a:r>
              <a:rPr lang="en-US" dirty="0" err="1" smtClean="0"/>
              <a:t>varzi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ECF07-F518-6046-BC50-3819FED2D0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20/09/2017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DF66AD8-BC4A-4004-9882-414398D930CA}" type="datetimeFigureOut">
              <a:rPr lang="en-US" smtClean="0"/>
              <a:t>20/09/2017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ilosophie.ch/philipp/teaching/metaphysics10/handout12.pdf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Ontology 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JOWO 2017, 23 September 2017, </a:t>
            </a:r>
            <a:r>
              <a:rPr lang="en-US" dirty="0" smtClean="0"/>
              <a:t>Bolzano, Italy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7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one is the odd one out, and </a:t>
            </a:r>
            <a:r>
              <a:rPr lang="en-US" i="1" dirty="0" smtClean="0"/>
              <a:t>why</a:t>
            </a:r>
            <a:r>
              <a:rPr lang="en-US" dirty="0" smtClean="0"/>
              <a:t>?</a:t>
            </a:r>
          </a:p>
          <a:p>
            <a:pPr lvl="1">
              <a:buFont typeface="+mj-lt"/>
              <a:buAutoNum type="alphaUcPeriod"/>
            </a:pPr>
            <a:r>
              <a:rPr lang="en-US" dirty="0" smtClean="0">
                <a:latin typeface="American Typewriter"/>
                <a:cs typeface="American Typewriter"/>
              </a:rPr>
              <a:t>Proton</a:t>
            </a:r>
            <a:endParaRPr lang="en-US" dirty="0">
              <a:latin typeface="American Typewriter"/>
              <a:cs typeface="American Typewriter"/>
            </a:endParaRPr>
          </a:p>
          <a:p>
            <a:pPr lvl="1">
              <a:buFont typeface="+mj-lt"/>
              <a:buAutoNum type="alphaUcPeriod"/>
            </a:pPr>
            <a:r>
              <a:rPr lang="en-US" dirty="0" smtClean="0">
                <a:latin typeface="American Typewriter"/>
                <a:cs typeface="American Typewriter"/>
              </a:rPr>
              <a:t>Neutron</a:t>
            </a:r>
            <a:endParaRPr lang="en-US" dirty="0">
              <a:latin typeface="American Typewriter"/>
              <a:cs typeface="American Typewriter"/>
            </a:endParaRPr>
          </a:p>
          <a:p>
            <a:pPr lvl="1">
              <a:buFont typeface="+mj-lt"/>
              <a:buAutoNum type="alphaUcPeriod"/>
            </a:pPr>
            <a:r>
              <a:rPr lang="en-US" dirty="0" smtClean="0">
                <a:latin typeface="American Typewriter"/>
                <a:cs typeface="American Typewriter"/>
              </a:rPr>
              <a:t>Electron</a:t>
            </a:r>
          </a:p>
          <a:p>
            <a:pPr lvl="1">
              <a:buFont typeface="+mj-lt"/>
              <a:buAutoNum type="alphaUcPeriod"/>
            </a:pPr>
            <a:r>
              <a:rPr lang="en-US" dirty="0" err="1" smtClean="0">
                <a:latin typeface="American Typewriter"/>
                <a:cs typeface="American Typewriter"/>
              </a:rPr>
              <a:t>Chronon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b="1" dirty="0" smtClean="0"/>
              <a:t>Answer</a:t>
            </a:r>
            <a:r>
              <a:rPr lang="en-US" dirty="0" smtClean="0"/>
              <a:t>: 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other three are physical objects, whereas </a:t>
            </a:r>
            <a:r>
              <a:rPr lang="en-US" dirty="0" err="1"/>
              <a:t>chronon</a:t>
            </a:r>
            <a:r>
              <a:rPr lang="en-US" dirty="0"/>
              <a:t> is the smallest </a:t>
            </a:r>
            <a:r>
              <a:rPr lang="en-US" dirty="0" err="1"/>
              <a:t>timeslice</a:t>
            </a:r>
            <a:r>
              <a:rPr lang="en-US" dirty="0"/>
              <a:t> </a:t>
            </a:r>
            <a:r>
              <a:rPr lang="en-US" dirty="0" smtClean="0"/>
              <a:t>(used </a:t>
            </a:r>
            <a:r>
              <a:rPr lang="en-US" dirty="0"/>
              <a:t>in several temporal </a:t>
            </a:r>
            <a:r>
              <a:rPr lang="en-US" dirty="0" smtClean="0"/>
              <a:t>logics)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1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8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8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There's trope theory in ontology, with its definition of "trope". But which one(s) of the following also hold for </a:t>
            </a:r>
            <a:r>
              <a:rPr lang="en-US" dirty="0"/>
              <a:t>"trope</a:t>
            </a:r>
            <a:r>
              <a:rPr lang="en-US" dirty="0" smtClean="0"/>
              <a:t>"?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A </a:t>
            </a:r>
            <a:r>
              <a:rPr lang="en-US" dirty="0"/>
              <a:t>musical embellishment of </a:t>
            </a:r>
            <a:r>
              <a:rPr lang="en-US" dirty="0" smtClean="0"/>
              <a:t>texts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Archaic </a:t>
            </a:r>
            <a:r>
              <a:rPr lang="en-US" dirty="0"/>
              <a:t>geometry term for a tangent line or </a:t>
            </a:r>
            <a:r>
              <a:rPr lang="en-US" dirty="0" smtClean="0"/>
              <a:t>plane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Cliché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Anglicization of </a:t>
            </a:r>
            <a:r>
              <a:rPr lang="en-US" i="1" dirty="0" smtClean="0"/>
              <a:t>troupe</a:t>
            </a:r>
            <a:r>
              <a:rPr lang="en-US" dirty="0" smtClean="0"/>
              <a:t> (group; e.g., of dancers)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r>
              <a:rPr lang="en-US" dirty="0" smtClean="0"/>
              <a:t>A-C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818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8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goal of guerrilla ontology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"</a:t>
            </a:r>
            <a:r>
              <a:rPr lang="en-US" dirty="0" smtClean="0"/>
              <a:t>to </a:t>
            </a:r>
            <a:r>
              <a:rPr lang="en-US" dirty="0"/>
              <a:t>expose an individual or individuals to radically unique ideas, thoughts, and words, in order to invoke cognitive dissonance, which can cause a degree of discomfort in some individuals as they find their belief systems challenged by new </a:t>
            </a:r>
            <a:r>
              <a:rPr lang="en-US" dirty="0" smtClean="0"/>
              <a:t>concepts" </a:t>
            </a:r>
            <a:r>
              <a:rPr lang="en-US" dirty="0" smtClean="0"/>
              <a:t>(according to Wikipedia)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9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parthood</a:t>
            </a:r>
            <a:r>
              <a:rPr lang="en-US" dirty="0"/>
              <a:t> is interpreted as set inclusion, what is the set-theoretic relation corresponding to </a:t>
            </a:r>
            <a:r>
              <a:rPr lang="en-US" dirty="0" smtClean="0">
                <a:latin typeface="American Typewriter"/>
                <a:cs typeface="American Typewriter"/>
              </a:rPr>
              <a:t>overlap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Intersection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9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Metaphysics of Quality was introduced in which popular fiction novel</a:t>
            </a:r>
            <a:r>
              <a:rPr lang="en-US" dirty="0" smtClean="0"/>
              <a:t>?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/>
              <a:t>Zen and the art of motorcycle </a:t>
            </a:r>
            <a:r>
              <a:rPr lang="en-US" dirty="0" smtClean="0"/>
              <a:t>maintenance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Crime and punishment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The hunger games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The revenge of </a:t>
            </a:r>
            <a:r>
              <a:rPr lang="en-US" dirty="0"/>
              <a:t>G</a:t>
            </a:r>
            <a:r>
              <a:rPr lang="en-US" dirty="0" smtClean="0"/>
              <a:t>aia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9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8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“</a:t>
            </a:r>
            <a:r>
              <a:rPr lang="en-US" dirty="0"/>
              <a:t>gunk</a:t>
            </a:r>
            <a:r>
              <a:rPr lang="en-US" dirty="0" smtClean="0"/>
              <a:t>”?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r>
              <a:rPr lang="en-US" dirty="0" smtClean="0"/>
              <a:t>it refers </a:t>
            </a:r>
            <a:r>
              <a:rPr lang="en-US" dirty="0" smtClean="0"/>
              <a:t>to </a:t>
            </a:r>
            <a:r>
              <a:rPr lang="en-US" dirty="0"/>
              <a:t>a domain in which everything can be divided for ever into smaller and smaller </a:t>
            </a:r>
            <a:r>
              <a:rPr lang="en-US" dirty="0" smtClean="0"/>
              <a:t>parts</a:t>
            </a:r>
            <a:endParaRPr lang="en-US" dirty="0" smtClean="0"/>
          </a:p>
          <a:p>
            <a:pPr lvl="1"/>
            <a:r>
              <a:rPr lang="en-US" dirty="0" smtClean="0"/>
              <a:t>As an aside: introduced by </a:t>
            </a:r>
            <a:r>
              <a:rPr lang="en-US" dirty="0" smtClean="0"/>
              <a:t>David Lewis in</a:t>
            </a:r>
            <a:r>
              <a:rPr lang="en-US" dirty="0" smtClean="0"/>
              <a:t>: Parts </a:t>
            </a:r>
            <a:r>
              <a:rPr lang="en-US" dirty="0"/>
              <a:t>of Classes (Oxford: Basil Blackwell, 1991) </a:t>
            </a:r>
          </a:p>
        </p:txBody>
      </p:sp>
    </p:spTree>
    <p:extLst>
      <p:ext uri="{BB962C8B-B14F-4D97-AF65-F5344CB8AC3E}">
        <p14:creationId xmlns:p14="http://schemas.microsoft.com/office/powerpoint/2010/main" val="185559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principle of unique unrestricted composition (to the effect that every plurality of things has a unique fusion), which of the following additional principles will suffice to yield a complete </a:t>
            </a:r>
            <a:r>
              <a:rPr lang="en-US" dirty="0" err="1"/>
              <a:t>axiomatization</a:t>
            </a:r>
            <a:r>
              <a:rPr lang="en-US" dirty="0"/>
              <a:t> of classical </a:t>
            </a:r>
            <a:r>
              <a:rPr lang="en-US" dirty="0" err="1"/>
              <a:t>mereology</a:t>
            </a:r>
            <a:r>
              <a:rPr lang="en-US" dirty="0" smtClean="0"/>
              <a:t>?</a:t>
            </a:r>
          </a:p>
          <a:p>
            <a:pPr lvl="1">
              <a:buFont typeface="+mj-lt"/>
              <a:buAutoNum type="alphaUcPeriod"/>
            </a:pPr>
            <a:r>
              <a:rPr lang="en-US" dirty="0" err="1" smtClean="0"/>
              <a:t>antisymmetry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>
                <a:latin typeface="American Typewriter"/>
                <a:cs typeface="American Typewriter"/>
              </a:rPr>
              <a:t>part</a:t>
            </a:r>
          </a:p>
          <a:p>
            <a:pPr lvl="1">
              <a:buFont typeface="+mj-lt"/>
              <a:buAutoNum type="alphaUcPeriod"/>
            </a:pPr>
            <a:r>
              <a:rPr lang="en-US" dirty="0" smtClean="0"/>
              <a:t>transitivity </a:t>
            </a:r>
            <a:r>
              <a:rPr lang="en-US" dirty="0"/>
              <a:t>of </a:t>
            </a:r>
            <a:r>
              <a:rPr lang="en-US" dirty="0" smtClean="0">
                <a:latin typeface="American Typewriter"/>
                <a:cs typeface="American Typewriter"/>
              </a:rPr>
              <a:t>part</a:t>
            </a:r>
            <a:endParaRPr lang="en-US" dirty="0">
              <a:latin typeface="American Typewriter"/>
              <a:cs typeface="American Typewriter"/>
            </a:endParaRPr>
          </a:p>
          <a:p>
            <a:pPr lvl="1">
              <a:buFont typeface="+mj-lt"/>
              <a:buAutoNum type="alphaUcPeriod"/>
            </a:pPr>
            <a:r>
              <a:rPr lang="en-US" dirty="0" smtClean="0"/>
              <a:t>weak </a:t>
            </a:r>
            <a:r>
              <a:rPr lang="en-US" dirty="0"/>
              <a:t>supplementation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9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07" y="1660572"/>
            <a:ext cx="8531415" cy="4704954"/>
          </a:xfrm>
        </p:spPr>
        <p:txBody>
          <a:bodyPr/>
          <a:lstStyle/>
          <a:p>
            <a:r>
              <a:rPr lang="en-US" dirty="0" smtClean="0"/>
              <a:t>"</a:t>
            </a:r>
            <a:r>
              <a:rPr lang="en-US" dirty="0" err="1" smtClean="0"/>
              <a:t>mothership</a:t>
            </a:r>
            <a:r>
              <a:rPr lang="en-US" dirty="0" smtClean="0"/>
              <a:t>" is considered a conceptual blend. What is its etymology?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century, </a:t>
            </a:r>
            <a:r>
              <a:rPr lang="en-US" dirty="0" err="1"/>
              <a:t>p</a:t>
            </a:r>
            <a:r>
              <a:rPr lang="en-US" dirty="0" err="1" smtClean="0"/>
              <a:t>opularised</a:t>
            </a:r>
            <a:r>
              <a:rPr lang="en-US" dirty="0" smtClean="0"/>
              <a:t> in </a:t>
            </a:r>
            <a:r>
              <a:rPr lang="en-US" dirty="0" err="1" smtClean="0"/>
              <a:t>SciFi</a:t>
            </a:r>
            <a:r>
              <a:rPr lang="en-US" dirty="0" smtClean="0"/>
              <a:t>, referring to the large space ship and the small explorer and escape pods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1890s, from the whaling </a:t>
            </a:r>
            <a:r>
              <a:rPr lang="en-US" dirty="0"/>
              <a:t>trade when small, fast ships were used to chase and kill whales and </a:t>
            </a:r>
            <a:r>
              <a:rPr lang="en-US" dirty="0" smtClean="0"/>
              <a:t>the dead </a:t>
            </a:r>
            <a:r>
              <a:rPr lang="en-US" dirty="0"/>
              <a:t>meat from several boats was then brought back to the </a:t>
            </a:r>
            <a:r>
              <a:rPr lang="en-US" dirty="0" smtClean="0"/>
              <a:t>larger </a:t>
            </a:r>
            <a:r>
              <a:rPr lang="en-US" dirty="0"/>
              <a:t>slower ship for processing and </a:t>
            </a:r>
            <a:r>
              <a:rPr lang="en-US" dirty="0" smtClean="0"/>
              <a:t>storage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1490s, from Columbus' travels taking small rowing boats to go ashore the new world more swiftly, avoiding getting the big cross-</a:t>
            </a:r>
            <a:r>
              <a:rPr lang="en-US" dirty="0"/>
              <a:t>A</a:t>
            </a:r>
            <a:r>
              <a:rPr lang="en-US" dirty="0" smtClean="0"/>
              <a:t>tlantic vessel stuck in sand banks</a:t>
            </a:r>
            <a:endParaRPr lang="en-US" dirty="0" smtClean="0"/>
          </a:p>
          <a:p>
            <a:r>
              <a:rPr lang="en-US" b="1" dirty="0" smtClean="0"/>
              <a:t>Answer: </a:t>
            </a:r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9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Who’s the author of </a:t>
            </a:r>
            <a:r>
              <a:rPr lang="en-US" dirty="0" smtClean="0"/>
              <a:t>“Gödel, Escher, Bach, an Eternal </a:t>
            </a:r>
            <a:r>
              <a:rPr lang="en-US" dirty="0"/>
              <a:t>G</a:t>
            </a:r>
            <a:r>
              <a:rPr lang="en-US" dirty="0" smtClean="0"/>
              <a:t>olden </a:t>
            </a:r>
            <a:r>
              <a:rPr lang="en-US" dirty="0"/>
              <a:t>B</a:t>
            </a:r>
            <a:r>
              <a:rPr lang="en-US" dirty="0" smtClean="0"/>
              <a:t>raid”</a:t>
            </a:r>
            <a:r>
              <a:rPr lang="en-US" dirty="0" smtClean="0"/>
              <a:t>?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Kevin </a:t>
            </a:r>
            <a:r>
              <a:rPr lang="en-US" dirty="0" smtClean="0"/>
              <a:t>Mulligan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Douglas Hofstadter</a:t>
            </a:r>
            <a:endParaRPr lang="en-US" dirty="0" smtClean="0"/>
          </a:p>
          <a:p>
            <a:pPr lvl="1">
              <a:buFont typeface="+mj-lt"/>
              <a:buAutoNum type="alphaUcPeriod"/>
            </a:pPr>
            <a:r>
              <a:rPr lang="en-US" dirty="0" smtClean="0"/>
              <a:t>Primo </a:t>
            </a:r>
            <a:r>
              <a:rPr lang="en-US" dirty="0"/>
              <a:t>L</a:t>
            </a:r>
            <a:r>
              <a:rPr lang="en-US" dirty="0" smtClean="0"/>
              <a:t>evi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6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was the earliest published occurrence of the word </a:t>
            </a:r>
            <a:r>
              <a:rPr lang="en-US" dirty="0" smtClean="0"/>
              <a:t>“ontology”?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r>
              <a:rPr lang="en-US" dirty="0"/>
              <a:t>1606, in Jacob </a:t>
            </a:r>
            <a:r>
              <a:rPr lang="en-US" dirty="0" err="1"/>
              <a:t>Lorhard</a:t>
            </a:r>
            <a:r>
              <a:rPr lang="en-US" dirty="0"/>
              <a:t> "</a:t>
            </a:r>
            <a:r>
              <a:rPr lang="en-US" dirty="0" err="1"/>
              <a:t>Ogdoas</a:t>
            </a:r>
            <a:r>
              <a:rPr lang="en-US" dirty="0"/>
              <a:t> </a:t>
            </a:r>
            <a:r>
              <a:rPr lang="en-US" dirty="0" err="1"/>
              <a:t>Scholastica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749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6466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team may choose the question number among the questions that have not passed the revue yet.</a:t>
            </a:r>
          </a:p>
          <a:p>
            <a:r>
              <a:rPr lang="en-US" dirty="0" smtClean="0"/>
              <a:t>A team </a:t>
            </a:r>
            <a:r>
              <a:rPr lang="en-US" dirty="0" smtClean="0"/>
              <a:t>has at most </a:t>
            </a:r>
            <a:r>
              <a:rPr lang="en-US" u="sng" dirty="0" smtClean="0"/>
              <a:t>1 minute</a:t>
            </a:r>
            <a:r>
              <a:rPr lang="en-US" dirty="0" smtClean="0"/>
              <a:t> to answer that question.</a:t>
            </a:r>
          </a:p>
          <a:p>
            <a:r>
              <a:rPr lang="en-US" dirty="0" smtClean="0"/>
              <a:t>If a team does not know the answer and did not try to answer the question, the question goes to another team </a:t>
            </a:r>
            <a:r>
              <a:rPr lang="en-US" i="1" dirty="0" smtClean="0"/>
              <a:t>immediately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Note</a:t>
            </a:r>
            <a:r>
              <a:rPr lang="en-US" dirty="0" smtClean="0"/>
              <a:t>: The level of difficulty of the questions varies quite a lot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Another note: we </a:t>
            </a:r>
            <a:r>
              <a:rPr lang="en-US" dirty="0" err="1" smtClean="0"/>
              <a:t>honoured</a:t>
            </a:r>
            <a:r>
              <a:rPr lang="en-US" dirty="0" smtClean="0"/>
              <a:t> the multiple requests for more silly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7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does </a:t>
            </a:r>
            <a:r>
              <a:rPr lang="en-US" i="1" dirty="0" smtClean="0"/>
              <a:t>not</a:t>
            </a:r>
            <a:r>
              <a:rPr lang="en-US" dirty="0" smtClean="0"/>
              <a:t> exit</a:t>
            </a:r>
            <a:r>
              <a:rPr lang="en-US" dirty="0" smtClean="0"/>
              <a:t>?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Paleontology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err="1" smtClean="0"/>
              <a:t>Nontology</a:t>
            </a:r>
            <a:endParaRPr lang="en-US" dirty="0" smtClean="0"/>
          </a:p>
          <a:p>
            <a:pPr marL="786384" lvl="1" indent="-457200">
              <a:buFont typeface="+mj-lt"/>
              <a:buAutoNum type="alphaUcPeriod"/>
            </a:pPr>
            <a:r>
              <a:rPr lang="en-US" dirty="0" err="1" smtClean="0"/>
              <a:t>Zoontology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As an aside: "</a:t>
            </a:r>
            <a:r>
              <a:rPr lang="en-US" dirty="0" err="1" smtClean="0"/>
              <a:t>nontology</a:t>
            </a:r>
            <a:r>
              <a:rPr lang="en-US" dirty="0" smtClean="0"/>
              <a:t>" in the </a:t>
            </a:r>
            <a:r>
              <a:rPr lang="en-US" dirty="0"/>
              <a:t>urban dictionary: </a:t>
            </a:r>
            <a:r>
              <a:rPr lang="en-US" dirty="0" smtClean="0"/>
              <a:t>"</a:t>
            </a:r>
            <a:r>
              <a:rPr lang="en-US" dirty="0" err="1" smtClean="0"/>
              <a:t>Nontology</a:t>
            </a:r>
            <a:r>
              <a:rPr lang="en-US" dirty="0" smtClean="0"/>
              <a:t> </a:t>
            </a:r>
            <a:r>
              <a:rPr lang="en-US" dirty="0"/>
              <a:t>is the negation of ontology or the possibility of our mind to understand by logic the ultimate nature of </a:t>
            </a:r>
            <a:r>
              <a:rPr lang="en-US" dirty="0" smtClean="0"/>
              <a:t>things.". It is also a band on </a:t>
            </a:r>
            <a:r>
              <a:rPr lang="en-US" dirty="0" err="1" smtClean="0"/>
              <a:t>soundcloud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8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</a:t>
            </a:r>
            <a:r>
              <a:rPr lang="en-US" dirty="0">
                <a:latin typeface="American Typewriter"/>
                <a:cs typeface="American Typewriter"/>
              </a:rPr>
              <a:t>tornado</a:t>
            </a:r>
            <a:r>
              <a:rPr lang="en-US" dirty="0"/>
              <a:t> an object, a process, or an event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r>
              <a:rPr lang="en-US" dirty="0"/>
              <a:t>It could be any of these depending on the point of view from which it is described - lots of scope for interesting discussion there!</a:t>
            </a:r>
          </a:p>
        </p:txBody>
      </p:sp>
    </p:spTree>
    <p:extLst>
      <p:ext uri="{BB962C8B-B14F-4D97-AF65-F5344CB8AC3E}">
        <p14:creationId xmlns:p14="http://schemas.microsoft.com/office/powerpoint/2010/main" val="26749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RCC stand for?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Region Connection Calculus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Sets have members as their most basic constituents. What is the counterpart to that in </a:t>
            </a:r>
            <a:r>
              <a:rPr lang="en-US" dirty="0" err="1" smtClean="0"/>
              <a:t>mereology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0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Money. Which of the following are primary and which are secondary/derivative? method-of-payment, store-of-value, medium-of-exchange, unit-of-</a:t>
            </a:r>
            <a:r>
              <a:rPr lang="en-US" dirty="0" smtClean="0"/>
              <a:t>account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r>
              <a:rPr lang="en-US" dirty="0"/>
              <a:t>store-of-value &amp; unit-of-account are primary, medium-of-exchange &amp; method-of-payment are derivative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1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Which of the following relation(s) really do require a temporal modality to represent its meaning fully?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American Typewriter"/>
                <a:cs typeface="American Typewriter"/>
              </a:rPr>
              <a:t>precedes</a:t>
            </a:r>
            <a:r>
              <a:rPr lang="en-US" dirty="0" smtClean="0"/>
              <a:t> y</a:t>
            </a:r>
          </a:p>
          <a:p>
            <a:pPr lvl="1">
              <a:buFont typeface="+mj-lt"/>
              <a:buAutoNum type="alphaUcPeriod"/>
            </a:pPr>
            <a:r>
              <a:rPr lang="en-US" dirty="0" smtClean="0"/>
              <a:t>x </a:t>
            </a:r>
            <a:r>
              <a:rPr lang="en-US" dirty="0" smtClean="0">
                <a:latin typeface="American Typewriter"/>
                <a:cs typeface="American Typewriter"/>
              </a:rPr>
              <a:t>is derived from</a:t>
            </a:r>
            <a:r>
              <a:rPr lang="en-US" dirty="0" smtClean="0"/>
              <a:t> y</a:t>
            </a:r>
          </a:p>
          <a:p>
            <a:pPr lvl="1">
              <a:buFont typeface="+mj-lt"/>
              <a:buAutoNum type="alphaUcPeriod"/>
            </a:pPr>
            <a:r>
              <a:rPr lang="en-US" dirty="0" smtClean="0"/>
              <a:t>x </a:t>
            </a:r>
            <a:r>
              <a:rPr lang="en-US" dirty="0" smtClean="0">
                <a:latin typeface="American Typewriter"/>
                <a:cs typeface="American Typewriter"/>
              </a:rPr>
              <a:t>is an immutable part of</a:t>
            </a:r>
            <a:r>
              <a:rPr lang="en-US" dirty="0" smtClean="0"/>
              <a:t> y</a:t>
            </a:r>
          </a:p>
          <a:p>
            <a:pPr lvl="1">
              <a:buFont typeface="+mj-lt"/>
              <a:buAutoNum type="alphaUcPeriod"/>
            </a:pPr>
            <a:r>
              <a:rPr lang="en-US" dirty="0" smtClean="0"/>
              <a:t>x </a:t>
            </a:r>
            <a:r>
              <a:rPr lang="en-US" dirty="0" smtClean="0">
                <a:latin typeface="American Typewriter"/>
                <a:cs typeface="American Typewriter"/>
              </a:rPr>
              <a:t>participates in</a:t>
            </a:r>
            <a:r>
              <a:rPr lang="en-US" dirty="0" smtClean="0"/>
              <a:t> y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A-C. </a:t>
            </a:r>
            <a:endParaRPr lang="en-US" dirty="0"/>
          </a:p>
          <a:p>
            <a:pPr lvl="1"/>
            <a:r>
              <a:rPr lang="en-US" dirty="0" smtClean="0"/>
              <a:t>Immutable part too: x is an essential part of y </a:t>
            </a:r>
            <a:r>
              <a:rPr lang="en-US" i="1" dirty="0" smtClean="0"/>
              <a:t>for as long as</a:t>
            </a:r>
            <a:r>
              <a:rPr lang="en-US" dirty="0" smtClean="0"/>
              <a:t> it is an instance of X. Participation not necessarily, though it could have some duration added to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8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8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507152"/>
          </a:xfrm>
        </p:spPr>
        <p:txBody>
          <a:bodyPr>
            <a:normAutofit/>
          </a:bodyPr>
          <a:lstStyle/>
          <a:p>
            <a:r>
              <a:rPr lang="en-US" dirty="0" smtClean="0"/>
              <a:t>Which </a:t>
            </a:r>
            <a:r>
              <a:rPr lang="en-US" dirty="0"/>
              <a:t>of the following is/are anti-</a:t>
            </a:r>
            <a:r>
              <a:rPr lang="en-US" dirty="0" smtClean="0"/>
              <a:t>rigid</a:t>
            </a:r>
            <a:r>
              <a:rPr lang="en-US" dirty="0" smtClean="0"/>
              <a:t>?</a:t>
            </a:r>
            <a:endParaRPr lang="en-US" dirty="0" smtClean="0"/>
          </a:p>
          <a:p>
            <a:pPr lvl="1">
              <a:buFont typeface="+mj-lt"/>
              <a:buAutoNum type="alphaUcPeriod"/>
            </a:pPr>
            <a:r>
              <a:rPr lang="en-US" dirty="0" smtClean="0"/>
              <a:t>Person</a:t>
            </a:r>
            <a:endParaRPr lang="en-US" dirty="0" smtClean="0"/>
          </a:p>
          <a:p>
            <a:pPr lvl="1">
              <a:buFont typeface="+mj-lt"/>
              <a:buAutoNum type="alphaUcPeriod"/>
            </a:pPr>
            <a:r>
              <a:rPr lang="en-US" dirty="0"/>
              <a:t>Student </a:t>
            </a:r>
            <a:endParaRPr lang="en-US" dirty="0" smtClean="0"/>
          </a:p>
          <a:p>
            <a:pPr lvl="1">
              <a:buFont typeface="+mj-lt"/>
              <a:buAutoNum type="alphaUcPeriod"/>
            </a:pPr>
            <a:r>
              <a:rPr lang="en-US" dirty="0"/>
              <a:t>Banana </a:t>
            </a:r>
            <a:endParaRPr lang="en-US" dirty="0" smtClean="0"/>
          </a:p>
          <a:p>
            <a:pPr lvl="1">
              <a:buFont typeface="+mj-lt"/>
              <a:buAutoNum type="alphaUcPeriod"/>
            </a:pPr>
            <a:r>
              <a:rPr lang="en-US" dirty="0" smtClean="0"/>
              <a:t>Divorce </a:t>
            </a:r>
            <a:r>
              <a:rPr lang="en-US" dirty="0"/>
              <a:t>of a couple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r>
              <a:rPr lang="en-US" dirty="0"/>
              <a:t>student, divorce [the couple were at some point necessarily not in a divorce, being married—one may argue</a:t>
            </a:r>
            <a:r>
              <a:rPr lang="en-US" dirty="0" smtClean="0"/>
              <a:t>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2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8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</a:t>
            </a:r>
            <a:r>
              <a:rPr lang="en-US" dirty="0" err="1"/>
              <a:t>mereological</a:t>
            </a:r>
            <a:r>
              <a:rPr lang="en-US" dirty="0"/>
              <a:t> principle of strong supplementation imply the extensionality of </a:t>
            </a:r>
            <a:r>
              <a:rPr lang="en-US" dirty="0" err="1"/>
              <a:t>parthood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1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all pub quizzes be interesting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all </a:t>
            </a:r>
            <a:r>
              <a:rPr lang="en-US" dirty="0" smtClean="0"/>
              <a:t>pub quizzes are </a:t>
            </a:r>
            <a:r>
              <a:rPr lang="en-US" dirty="0"/>
              <a:t>interesting, and if being interesting requires some original feature, then relative to the property of being interesting, all </a:t>
            </a:r>
            <a:r>
              <a:rPr lang="en-US" dirty="0" smtClean="0"/>
              <a:t>pub quizzes would </a:t>
            </a:r>
            <a:r>
              <a:rPr lang="en-US" dirty="0"/>
              <a:t>appear to be uninteresting. Which is to say: boring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1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represent in an ontology the concept </a:t>
            </a:r>
            <a:r>
              <a:rPr lang="en-US" dirty="0" smtClean="0">
                <a:latin typeface="American Typewriter"/>
                <a:cs typeface="American Typewriter"/>
              </a:rPr>
              <a:t>land-locked country</a:t>
            </a:r>
            <a:r>
              <a:rPr lang="en-US" dirty="0" smtClean="0"/>
              <a:t> (e.g., Switzerland, Lesotho). Which theory (logic and/or Ontology) will help you do that?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(</a:t>
            </a:r>
            <a:r>
              <a:rPr lang="en-US" dirty="0" err="1" smtClean="0"/>
              <a:t>mereo</a:t>
            </a:r>
            <a:r>
              <a:rPr lang="en-US" dirty="0" smtClean="0"/>
              <a:t>)topology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1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Where/when </a:t>
            </a:r>
            <a:r>
              <a:rPr lang="en-US" dirty="0"/>
              <a:t>can a pointless theory be </a:t>
            </a:r>
            <a:r>
              <a:rPr lang="en-US" dirty="0" smtClean="0"/>
              <a:t>relevant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r>
              <a:rPr lang="en-US" dirty="0"/>
              <a:t>in spatial </a:t>
            </a:r>
            <a:r>
              <a:rPr lang="en-US" dirty="0" smtClean="0"/>
              <a:t>ontology and logics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which foundational ontology is </a:t>
            </a:r>
            <a:r>
              <a:rPr lang="en-US" dirty="0" smtClean="0">
                <a:latin typeface="American Typewriter"/>
                <a:cs typeface="American Typewriter"/>
              </a:rPr>
              <a:t>Death</a:t>
            </a:r>
            <a:r>
              <a:rPr lang="en-US" dirty="0" smtClean="0"/>
              <a:t> an achievement?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DOLCE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1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1988"/>
            <a:ext cx="7313613" cy="868362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29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</a:t>
            </a:r>
            <a:r>
              <a:rPr lang="en-US" dirty="0">
                <a:latin typeface="American Typewriter"/>
                <a:cs typeface="American Typewriter"/>
              </a:rPr>
              <a:t>Ontology Quiz</a:t>
            </a:r>
            <a:r>
              <a:rPr lang="en-US" dirty="0"/>
              <a:t> a continuant, an </a:t>
            </a:r>
            <a:r>
              <a:rPr lang="en-US" dirty="0" err="1"/>
              <a:t>occurrent</a:t>
            </a:r>
            <a:r>
              <a:rPr lang="en-US" dirty="0"/>
              <a:t>, both, or neither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depends…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quiz qua collection of questions to be answered, which is a </a:t>
            </a:r>
            <a:r>
              <a:rPr lang="en-US" dirty="0" smtClean="0"/>
              <a:t>continuant;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actual event on Wednesday evening when the questions are posed and people attempt to answer </a:t>
            </a:r>
            <a:r>
              <a:rPr lang="en-US" dirty="0" smtClean="0"/>
              <a:t>them, which is an </a:t>
            </a:r>
            <a:r>
              <a:rPr lang="en-US" dirty="0" err="1" smtClean="0"/>
              <a:t>occurrent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815945"/>
          </a:xfrm>
        </p:spPr>
        <p:txBody>
          <a:bodyPr/>
          <a:lstStyle/>
          <a:p>
            <a:r>
              <a:rPr lang="en-US" dirty="0" smtClean="0"/>
              <a:t>No Italian pizza has fruit as topping. Which of the following is/are (a) Italian pizza(s)?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Pizza Hawaii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Pizza </a:t>
            </a:r>
            <a:r>
              <a:rPr lang="en-US" dirty="0" err="1" smtClean="0"/>
              <a:t>margherita</a:t>
            </a:r>
            <a:endParaRPr lang="en-US" dirty="0" smtClean="0"/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Pizza </a:t>
            </a:r>
            <a:r>
              <a:rPr lang="en-US" dirty="0" err="1" smtClean="0"/>
              <a:t>bianca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 ('white roman pizza')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C, because pineapples and tomatoes are fruits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357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1988"/>
            <a:ext cx="7313613" cy="868362"/>
          </a:xfrm>
        </p:spPr>
        <p:txBody>
          <a:bodyPr/>
          <a:lstStyle/>
          <a:p>
            <a:r>
              <a:rPr lang="en-US" dirty="0" smtClean="0"/>
              <a:t>Question 31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DOL?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The </a:t>
            </a:r>
            <a:r>
              <a:rPr lang="en-US" b="1" dirty="0" smtClean="0"/>
              <a:t>D</a:t>
            </a:r>
            <a:r>
              <a:rPr lang="en-US" dirty="0" smtClean="0"/>
              <a:t>istributed </a:t>
            </a:r>
            <a:r>
              <a:rPr lang="en-US" b="1" dirty="0" smtClean="0"/>
              <a:t>O</a:t>
            </a:r>
            <a:r>
              <a:rPr lang="en-US" dirty="0" smtClean="0"/>
              <a:t>ntology</a:t>
            </a:r>
            <a:r>
              <a:rPr lang="en-US" dirty="0"/>
              <a:t>, Model and Specification </a:t>
            </a:r>
            <a:r>
              <a:rPr lang="en-US" b="1" dirty="0" smtClean="0"/>
              <a:t>L</a:t>
            </a:r>
            <a:r>
              <a:rPr lang="en-US" dirty="0" smtClean="0"/>
              <a:t>anguage</a:t>
            </a:r>
          </a:p>
        </p:txBody>
      </p:sp>
    </p:spTree>
    <p:extLst>
      <p:ext uri="{BB962C8B-B14F-4D97-AF65-F5344CB8AC3E}">
        <p14:creationId xmlns:p14="http://schemas.microsoft.com/office/powerpoint/2010/main" val="316837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1983"/>
            <a:ext cx="7313613" cy="868362"/>
          </a:xfrm>
        </p:spPr>
        <p:txBody>
          <a:bodyPr/>
          <a:lstStyle/>
          <a:p>
            <a:r>
              <a:rPr lang="en-US" dirty="0" smtClean="0"/>
              <a:t>Question 32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an identity criterion be based on the identification of an essential part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no, </a:t>
            </a:r>
            <a:r>
              <a:rPr lang="en-US" dirty="0"/>
              <a:t>unless the essential part comes with a clear identity criterion itself. </a:t>
            </a:r>
            <a:r>
              <a:rPr lang="en-US" dirty="0" smtClean="0"/>
              <a:t>Identity </a:t>
            </a:r>
            <a:r>
              <a:rPr lang="en-US" dirty="0"/>
              <a:t>criteria are based on properties, not the on the identity of other entities on the pain of regression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072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proper term in ontology of those objects that in natural language are generally referred to with </a:t>
            </a:r>
            <a:r>
              <a:rPr lang="en-US" i="1" dirty="0" smtClean="0"/>
              <a:t>mass nouns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stuff, amount of matter</a:t>
            </a:r>
          </a:p>
          <a:p>
            <a:pPr lvl="1"/>
            <a:r>
              <a:rPr lang="en-US" dirty="0" smtClean="0"/>
              <a:t>That is, those </a:t>
            </a:r>
            <a:r>
              <a:rPr lang="en-US" dirty="0" err="1" smtClean="0"/>
              <a:t>uncountables</a:t>
            </a:r>
            <a:r>
              <a:rPr lang="en-US" dirty="0" smtClean="0"/>
              <a:t>, or only countable in quantities; e.g., gold, water, mayonnaise, beer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5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 transplants. If as donor, you can make your brain available to anyone interested and it costs you$10k, but as receiver requesting a new brain you can get $10k from the clinic, then what does that say about the notion of the location of the self?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r>
              <a:rPr lang="en-US" dirty="0"/>
              <a:t>based in the brain, not the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0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</a:t>
            </a:r>
            <a:r>
              <a:rPr lang="en-US" dirty="0"/>
              <a:t> The </a:t>
            </a:r>
            <a:r>
              <a:rPr lang="en-US" b="1" dirty="0"/>
              <a:t>D</a:t>
            </a:r>
            <a:r>
              <a:rPr lang="en-US" dirty="0"/>
              <a:t>istributed </a:t>
            </a:r>
            <a:r>
              <a:rPr lang="en-US" b="1" dirty="0"/>
              <a:t>O</a:t>
            </a:r>
            <a:r>
              <a:rPr lang="en-US" dirty="0"/>
              <a:t>ntology, Model and Specification </a:t>
            </a:r>
            <a:r>
              <a:rPr lang="en-US" b="1" dirty="0"/>
              <a:t>L</a:t>
            </a:r>
            <a:r>
              <a:rPr lang="en-US" dirty="0"/>
              <a:t>anguage (DOL) is a specification </a:t>
            </a:r>
            <a:r>
              <a:rPr lang="en-US" dirty="0" smtClean="0"/>
              <a:t>by: </a:t>
            </a:r>
            <a:endParaRPr lang="en-US" dirty="0" smtClean="0"/>
          </a:p>
          <a:p>
            <a:pPr lvl="1">
              <a:buFont typeface="+mj-lt"/>
              <a:buAutoNum type="alphaUcPeriod"/>
            </a:pPr>
            <a:r>
              <a:rPr lang="en-GB" dirty="0" smtClean="0"/>
              <a:t> IEEE </a:t>
            </a:r>
            <a:r>
              <a:rPr lang="en-GB" dirty="0"/>
              <a:t>in </a:t>
            </a:r>
            <a:r>
              <a:rPr lang="en-GB" dirty="0" smtClean="0"/>
              <a:t>2014</a:t>
            </a:r>
            <a:endParaRPr lang="en-US" dirty="0"/>
          </a:p>
          <a:p>
            <a:pPr lvl="1">
              <a:buFont typeface="+mj-lt"/>
              <a:buAutoNum type="alphaUcPeriod"/>
            </a:pPr>
            <a:r>
              <a:rPr lang="en-US" dirty="0" smtClean="0"/>
              <a:t> Not yet approved </a:t>
            </a:r>
            <a:endParaRPr lang="en-US" dirty="0"/>
          </a:p>
          <a:p>
            <a:pPr lvl="1">
              <a:buFont typeface="+mj-lt"/>
              <a:buAutoNum type="alphaUcPeriod"/>
            </a:pPr>
            <a:r>
              <a:rPr lang="en-US" dirty="0"/>
              <a:t> </a:t>
            </a:r>
            <a:r>
              <a:rPr lang="en-US" dirty="0" smtClean="0"/>
              <a:t>OMG in 2016</a:t>
            </a:r>
          </a:p>
          <a:p>
            <a:pPr lvl="1">
              <a:buFont typeface="+mj-lt"/>
              <a:buAutoNum type="alphaUcPeriod"/>
            </a:pPr>
            <a:r>
              <a:rPr lang="en-US" dirty="0" smtClean="0"/>
              <a:t> W3C in 2015</a:t>
            </a:r>
            <a:endParaRPr lang="en-US" dirty="0"/>
          </a:p>
          <a:p>
            <a:r>
              <a:rPr lang="en-US" b="1" dirty="0" smtClean="0"/>
              <a:t>Answer</a:t>
            </a:r>
            <a:r>
              <a:rPr lang="en-US" dirty="0"/>
              <a:t>: </a:t>
            </a:r>
            <a:r>
              <a:rPr lang="en-US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2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8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methodology to build ontologies that is based on </a:t>
            </a:r>
            <a:r>
              <a:rPr lang="en-US" i="1" dirty="0"/>
              <a:t>evolving prototypes</a:t>
            </a:r>
            <a:r>
              <a:rPr lang="en-US" dirty="0"/>
              <a:t> </a:t>
            </a:r>
            <a:r>
              <a:rPr lang="en-US" dirty="0" smtClean="0"/>
              <a:t>is: </a:t>
            </a:r>
            <a:endParaRPr lang="en-US" dirty="0" smtClean="0"/>
          </a:p>
          <a:p>
            <a:pPr lvl="1">
              <a:buFont typeface="+mj-lt"/>
              <a:buAutoNum type="alphaUcPeriod"/>
            </a:pPr>
            <a:r>
              <a:rPr lang="en-US" dirty="0"/>
              <a:t> </a:t>
            </a:r>
            <a:r>
              <a:rPr lang="en-US" dirty="0" smtClean="0"/>
              <a:t>CYC method</a:t>
            </a:r>
            <a:endParaRPr lang="en-US" dirty="0" smtClean="0"/>
          </a:p>
          <a:p>
            <a:pPr lvl="1">
              <a:buFont typeface="+mj-lt"/>
              <a:buAutoNum type="alphaUcPeriod"/>
            </a:pPr>
            <a:r>
              <a:rPr lang="en-US" dirty="0"/>
              <a:t> </a:t>
            </a:r>
            <a:r>
              <a:rPr lang="en-US" dirty="0" smtClean="0"/>
              <a:t>METHONTOLOGY</a:t>
            </a:r>
            <a:endParaRPr lang="en-US" dirty="0" smtClean="0"/>
          </a:p>
          <a:p>
            <a:pPr lvl="1">
              <a:buFont typeface="+mj-lt"/>
              <a:buAutoNum type="alphaUcPeriod"/>
            </a:pPr>
            <a:r>
              <a:rPr lang="en-US" dirty="0" smtClean="0"/>
              <a:t>ON-TO-KNOWLEDGE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/>
              <a:t>: </a:t>
            </a:r>
            <a:r>
              <a:rPr lang="en-US" dirty="0" smtClean="0"/>
              <a:t>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77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</a:t>
            </a:r>
            <a:r>
              <a:rPr lang="en-US" dirty="0"/>
              <a:t>/relationships are ontologically ‘standard view’, ‘</a:t>
            </a:r>
            <a:r>
              <a:rPr lang="en-US" dirty="0" err="1"/>
              <a:t>positionalist</a:t>
            </a:r>
            <a:r>
              <a:rPr lang="en-US" dirty="0"/>
              <a:t>’ or ‘anti-</a:t>
            </a:r>
            <a:r>
              <a:rPr lang="en-US" dirty="0" err="1"/>
              <a:t>positionalist</a:t>
            </a:r>
            <a:r>
              <a:rPr lang="en-US" dirty="0"/>
              <a:t>’, according to Kit Fine. Which commitment is taken in First Order Predicate Logic?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/>
              <a:t>: </a:t>
            </a:r>
            <a:r>
              <a:rPr lang="en-US" dirty="0"/>
              <a:t>standard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proposed </a:t>
            </a:r>
            <a:r>
              <a:rPr lang="en-US" dirty="0" err="1"/>
              <a:t>mereology</a:t>
            </a:r>
            <a:r>
              <a:rPr lang="en-US" dirty="0"/>
              <a:t> about a century </a:t>
            </a:r>
            <a:r>
              <a:rPr lang="en-US" dirty="0" smtClean="0"/>
              <a:t>ago, and may be considered the ‘father’ of </a:t>
            </a:r>
            <a:r>
              <a:rPr lang="en-US" dirty="0" err="1" smtClean="0"/>
              <a:t>mereology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Stanislaw </a:t>
            </a:r>
            <a:r>
              <a:rPr lang="en-US" dirty="0" err="1" smtClean="0"/>
              <a:t>Lesniewski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350" y="2083856"/>
            <a:ext cx="7850433" cy="41688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Who </a:t>
            </a:r>
            <a:r>
              <a:rPr lang="en-US" dirty="0" smtClean="0"/>
              <a:t>is credited with saying “</a:t>
            </a:r>
            <a:r>
              <a:rPr lang="en-US" dirty="0"/>
              <a:t>... a secret and ardent stirring within the frozen chastity of the universal.</a:t>
            </a:r>
            <a:r>
              <a:rPr lang="en-US" dirty="0" smtClean="0"/>
              <a:t>”?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err="1"/>
              <a:t>Slavoj</a:t>
            </a:r>
            <a:r>
              <a:rPr lang="en-US" dirty="0"/>
              <a:t> </a:t>
            </a:r>
            <a:r>
              <a:rPr lang="en-US" dirty="0" err="1"/>
              <a:t>Žižek</a:t>
            </a:r>
            <a:r>
              <a:rPr lang="en-US" dirty="0" smtClean="0"/>
              <a:t>, continental (and popular) philosopher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Thomas Mann, Nobel Prize laureate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err="1" smtClean="0"/>
              <a:t>Tyrion</a:t>
            </a:r>
            <a:r>
              <a:rPr lang="en-US" dirty="0" smtClean="0"/>
              <a:t> </a:t>
            </a:r>
            <a:r>
              <a:rPr lang="en-US" dirty="0" err="1" smtClean="0"/>
              <a:t>Lannister</a:t>
            </a:r>
            <a:r>
              <a:rPr lang="en-US" dirty="0" smtClean="0"/>
              <a:t>, character in </a:t>
            </a:r>
            <a:r>
              <a:rPr lang="en-US" dirty="0" err="1" smtClean="0"/>
              <a:t>GoT</a:t>
            </a:r>
            <a:endParaRPr lang="en-US" dirty="0" smtClean="0"/>
          </a:p>
          <a:p>
            <a:pPr marL="786384" lvl="1" indent="-457200">
              <a:buFont typeface="+mj-lt"/>
              <a:buAutoNum type="alphaUcPeriod"/>
            </a:pPr>
            <a:r>
              <a:rPr lang="en-US" dirty="0"/>
              <a:t>M</a:t>
            </a:r>
            <a:r>
              <a:rPr lang="en-US" dirty="0" smtClean="0"/>
              <a:t>r. Spock, character in Star Trek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B, referring to organic life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9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8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Kingdom of Lesotho (a country) is entirely surrounded by South Africa. Which relation from which theory do you need to represent </a:t>
            </a:r>
            <a:r>
              <a:rPr lang="en-US" dirty="0" smtClean="0"/>
              <a:t>that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b="1" dirty="0" smtClean="0"/>
              <a:t>Answer</a:t>
            </a:r>
            <a:r>
              <a:rPr lang="en-US" dirty="0" smtClean="0"/>
              <a:t>: debatable</a:t>
            </a:r>
            <a:r>
              <a:rPr lang="en-US" dirty="0"/>
              <a:t>. non-</a:t>
            </a:r>
            <a:r>
              <a:rPr lang="en-US" dirty="0" err="1"/>
              <a:t>tangetially</a:t>
            </a:r>
            <a:r>
              <a:rPr lang="en-US" dirty="0"/>
              <a:t> proper located in (in </a:t>
            </a:r>
            <a:r>
              <a:rPr lang="en-US" dirty="0" err="1"/>
              <a:t>mereotopology</a:t>
            </a:r>
            <a:r>
              <a:rPr lang="en-US" dirty="0"/>
              <a:t>, or with some RCC or the like), or argue that it’s a hole in SA (it being the doughnut) so then a theory with cavities and holes (so, spatial stuff)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986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err="1"/>
              <a:t>analysing</a:t>
            </a:r>
            <a:r>
              <a:rPr lang="en-US" dirty="0"/>
              <a:t> natural language for ontology, what is the difference between a statement that uses ‘used to be’ </a:t>
            </a:r>
            <a:r>
              <a:rPr lang="en-US" dirty="0" err="1"/>
              <a:t>vs</a:t>
            </a:r>
            <a:r>
              <a:rPr lang="en-US" dirty="0"/>
              <a:t> ‘could have been’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</a:t>
            </a:r>
            <a:r>
              <a:rPr lang="en-US" dirty="0" smtClean="0"/>
              <a:t> former for temporal, latter for counterfactuals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163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927975" cy="4741862"/>
          </a:xfrm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r>
              <a:rPr lang="en-US" dirty="0" smtClean="0"/>
              <a:t>What </a:t>
            </a:r>
            <a:r>
              <a:rPr lang="en-US" dirty="0"/>
              <a:t>kind of entity is Software, and why</a:t>
            </a:r>
            <a:r>
              <a:rPr lang="en-US" dirty="0" smtClean="0"/>
              <a:t>?</a:t>
            </a:r>
          </a:p>
          <a:p>
            <a:pPr marL="786384" lvl="1" indent="-457200">
              <a:buFont typeface="+mj-lt"/>
              <a:buAutoNum type="alphaUcPeriod"/>
            </a:pPr>
            <a:r>
              <a:rPr lang="en-US" dirty="0" err="1" smtClean="0"/>
              <a:t>endurant</a:t>
            </a:r>
            <a:r>
              <a:rPr lang="en-US" dirty="0"/>
              <a:t>/continuant, for it is the written code  </a:t>
            </a:r>
            <a:endParaRPr lang="en-US" dirty="0" smtClean="0"/>
          </a:p>
          <a:p>
            <a:pPr marL="786384" lvl="1" indent="-457200">
              <a:buFont typeface="+mj-lt"/>
              <a:buAutoNum type="alphaUcPeriod"/>
            </a:pPr>
            <a:r>
              <a:rPr lang="en-US" dirty="0" err="1" smtClean="0"/>
              <a:t>perdurant</a:t>
            </a:r>
            <a:r>
              <a:rPr lang="en-US" dirty="0"/>
              <a:t>/</a:t>
            </a:r>
            <a:r>
              <a:rPr lang="en-US" dirty="0" err="1"/>
              <a:t>occurrent</a:t>
            </a:r>
            <a:r>
              <a:rPr lang="en-US" dirty="0"/>
              <a:t>, for it is only software when the code is executed </a:t>
            </a:r>
            <a:endParaRPr lang="en-US" dirty="0" smtClean="0"/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an </a:t>
            </a:r>
            <a:r>
              <a:rPr lang="en-US" dirty="0"/>
              <a:t>abstract entity, because it represents an idea </a:t>
            </a:r>
            <a:endParaRPr lang="en-US" dirty="0" smtClean="0"/>
          </a:p>
          <a:p>
            <a:pPr marL="786384" lvl="1" indent="-457200">
              <a:buFont typeface="+mj-lt"/>
              <a:buAutoNum type="alphaUcPeriod"/>
            </a:pPr>
            <a:r>
              <a:rPr lang="en-US" dirty="0" smtClean="0"/>
              <a:t>neither</a:t>
            </a:r>
            <a:r>
              <a:rPr lang="en-US" dirty="0"/>
              <a:t>, because</a:t>
            </a:r>
            <a:r>
              <a:rPr lang="en-US" dirty="0" smtClean="0"/>
              <a:t>…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r>
              <a:rPr lang="en-US" dirty="0"/>
              <a:t>I don’t think there’s agreement about that </a:t>
            </a:r>
            <a:r>
              <a:rPr lang="en-US" dirty="0" smtClean="0"/>
              <a:t>yet, so almost any logical argument would be acceptable as correct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9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8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mountains exist</a:t>
            </a:r>
            <a:r>
              <a:rPr lang="en-US" dirty="0" smtClean="0"/>
              <a:t>?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Yes, because humans refer to landforms such as </a:t>
            </a:r>
            <a:r>
              <a:rPr lang="en-US" dirty="0" smtClean="0"/>
              <a:t>“Mont </a:t>
            </a:r>
            <a:r>
              <a:rPr lang="en-US" dirty="0"/>
              <a:t>Blanc” and </a:t>
            </a:r>
            <a:r>
              <a:rPr lang="en-US" dirty="0" smtClean="0"/>
              <a:t>“</a:t>
            </a:r>
            <a:r>
              <a:rPr lang="en-US" dirty="0" smtClean="0"/>
              <a:t>Mount </a:t>
            </a:r>
            <a:r>
              <a:rPr lang="en-US" dirty="0"/>
              <a:t>Everest” in their discourse and everyday </a:t>
            </a:r>
            <a:r>
              <a:rPr lang="en-US" dirty="0" smtClean="0"/>
              <a:t>conversation.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No, because all mathematical representations of terrain do not need the concept of a </a:t>
            </a:r>
            <a:r>
              <a:rPr lang="en-US" dirty="0" smtClean="0"/>
              <a:t>“mountain”.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It depends on the definition of </a:t>
            </a:r>
            <a:r>
              <a:rPr lang="en-US" dirty="0" smtClean="0"/>
              <a:t>“exist</a:t>
            </a:r>
            <a:r>
              <a:rPr lang="en-US" dirty="0"/>
              <a:t>”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r>
              <a:rPr lang="en-US" dirty="0"/>
              <a:t>Mountains may be necessary concepts of a human description of landforms, but are not required in computer representations of terrain.</a:t>
            </a:r>
          </a:p>
        </p:txBody>
      </p:sp>
    </p:spTree>
    <p:extLst>
      <p:ext uri="{BB962C8B-B14F-4D97-AF65-F5344CB8AC3E}">
        <p14:creationId xmlns:p14="http://schemas.microsoft.com/office/powerpoint/2010/main" val="385769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ISAO 2016 pub quiz, whose questions had been set by: </a:t>
            </a:r>
            <a:r>
              <a:rPr lang="en-US" dirty="0" smtClean="0"/>
              <a:t>Maria Keet, </a:t>
            </a:r>
            <a:r>
              <a:rPr lang="en-US" dirty="0" err="1" smtClean="0"/>
              <a:t>Achille</a:t>
            </a:r>
            <a:r>
              <a:rPr lang="en-US" dirty="0" smtClean="0"/>
              <a:t> </a:t>
            </a:r>
            <a:r>
              <a:rPr lang="en-US" dirty="0" err="1" smtClean="0"/>
              <a:t>Varzi</a:t>
            </a:r>
            <a:r>
              <a:rPr lang="en-US" dirty="0" smtClean="0"/>
              <a:t>, </a:t>
            </a:r>
            <a:r>
              <a:rPr lang="en-US" dirty="0" smtClean="0"/>
              <a:t>Antony Galton, Alessandro </a:t>
            </a:r>
            <a:r>
              <a:rPr lang="en-US" dirty="0" err="1" smtClean="0"/>
              <a:t>Artale</a:t>
            </a:r>
            <a:r>
              <a:rPr lang="en-US" dirty="0" smtClean="0"/>
              <a:t>, </a:t>
            </a:r>
            <a:r>
              <a:rPr lang="en-US" dirty="0" smtClean="0"/>
              <a:t>Gilberto </a:t>
            </a:r>
            <a:r>
              <a:rPr lang="en-US" dirty="0" err="1" smtClean="0"/>
              <a:t>Camara</a:t>
            </a:r>
            <a:r>
              <a:rPr lang="en-US" dirty="0" smtClean="0"/>
              <a:t>, </a:t>
            </a:r>
            <a:r>
              <a:rPr lang="en-US" dirty="0" smtClean="0"/>
              <a:t>Laure </a:t>
            </a:r>
            <a:r>
              <a:rPr lang="en-US" dirty="0" err="1" smtClean="0"/>
              <a:t>Vieu</a:t>
            </a:r>
            <a:r>
              <a:rPr lang="en-US" dirty="0" smtClean="0"/>
              <a:t>, </a:t>
            </a:r>
            <a:r>
              <a:rPr lang="en-US" dirty="0" smtClean="0"/>
              <a:t>Roberta </a:t>
            </a:r>
            <a:r>
              <a:rPr lang="en-US" dirty="0" err="1" smtClean="0"/>
              <a:t>Ferrario</a:t>
            </a:r>
            <a:endParaRPr lang="en-US" dirty="0" smtClean="0"/>
          </a:p>
          <a:p>
            <a:r>
              <a:rPr lang="en-US" dirty="0" smtClean="0"/>
              <a:t>Updated and extended with questions set by: </a:t>
            </a:r>
            <a:r>
              <a:rPr lang="en-US" dirty="0" err="1" smtClean="0"/>
              <a:t>Julita</a:t>
            </a:r>
            <a:r>
              <a:rPr lang="en-US" dirty="0" smtClean="0"/>
              <a:t> Bermejo, Maria Keet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3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year of publication of Leonard and Goodman’s “Calculus of Individuals</a:t>
            </a:r>
            <a:r>
              <a:rPr lang="en-US" dirty="0" smtClean="0"/>
              <a:t>”?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/>
              <a:t>: </a:t>
            </a:r>
            <a:r>
              <a:rPr lang="en-US" dirty="0" smtClean="0"/>
              <a:t>1940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6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definition of qua-object?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in the character (or role) of.  There are several more comprehensive descriptions, </a:t>
            </a:r>
            <a:r>
              <a:rPr lang="en-US" dirty="0" err="1" smtClean="0"/>
              <a:t>summarised</a:t>
            </a:r>
            <a:r>
              <a:rPr lang="en-US" dirty="0"/>
              <a:t> neatly here: </a:t>
            </a:r>
            <a:r>
              <a:rPr lang="en-US" dirty="0">
                <a:hlinkClick r:id="rId2"/>
              </a:rPr>
              <a:t>http://www.philosophie.ch/philipp/teaching/metaphysics10/handout12.</a:t>
            </a:r>
            <a:r>
              <a:rPr lang="en-US" dirty="0" smtClean="0">
                <a:hlinkClick r:id="rId2"/>
              </a:rPr>
              <a:t>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3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1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</a:t>
            </a:r>
            <a:r>
              <a:rPr lang="en-US" dirty="0"/>
              <a:t>in the blank: </a:t>
            </a:r>
            <a:endParaRPr lang="en-US" dirty="0" smtClean="0"/>
          </a:p>
          <a:p>
            <a:pPr lvl="1"/>
            <a:r>
              <a:rPr lang="en-US" dirty="0" smtClean="0"/>
              <a:t>Aristotle </a:t>
            </a:r>
            <a:r>
              <a:rPr lang="en-US" dirty="0"/>
              <a:t>: </a:t>
            </a:r>
            <a:r>
              <a:rPr lang="en-US" dirty="0" smtClean="0"/>
              <a:t>Philosopher, </a:t>
            </a:r>
            <a:r>
              <a:rPr lang="en-US" dirty="0"/>
              <a:t>J</a:t>
            </a:r>
            <a:r>
              <a:rPr lang="en-US" dirty="0" smtClean="0"/>
              <a:t>esus </a:t>
            </a:r>
            <a:r>
              <a:rPr lang="en-US" dirty="0"/>
              <a:t>: </a:t>
            </a:r>
            <a:r>
              <a:rPr lang="en-US" dirty="0" smtClean="0"/>
              <a:t>____?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r>
              <a:rPr lang="en-US" dirty="0" smtClean="0"/>
              <a:t>Prophet</a:t>
            </a:r>
            <a:endParaRPr lang="en-US" dirty="0" smtClean="0"/>
          </a:p>
          <a:p>
            <a:pPr lvl="1"/>
            <a:r>
              <a:rPr lang="en-US" dirty="0" smtClean="0"/>
              <a:t>Basically: </a:t>
            </a:r>
            <a:r>
              <a:rPr lang="en-US" dirty="0"/>
              <a:t>an instance ‘stands to’ class/concept/</a:t>
            </a:r>
            <a:r>
              <a:rPr lang="en-US" dirty="0" smtClean="0"/>
              <a:t>universal, which in this case more specifically means person to a role he played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0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in the corners of Ogden’s semiotic triangle?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r>
              <a:rPr lang="en-US" dirty="0"/>
              <a:t>sign/symbol, thought/reference/concept, and thing/</a:t>
            </a:r>
            <a:r>
              <a:rPr lang="en-US" dirty="0" smtClean="0"/>
              <a:t>referent</a:t>
            </a:r>
          </a:p>
        </p:txBody>
      </p:sp>
    </p:spTree>
    <p:extLst>
      <p:ext uri="{BB962C8B-B14F-4D97-AF65-F5344CB8AC3E}">
        <p14:creationId xmlns:p14="http://schemas.microsoft.com/office/powerpoint/2010/main" val="214892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What does the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Ontology Definition </a:t>
            </a:r>
            <a:r>
              <a:rPr lang="en-GB" dirty="0" err="1"/>
              <a:t>Metamodel</a:t>
            </a:r>
            <a:r>
              <a:rPr lang="en-GB" dirty="0"/>
              <a:t> (ODM) by the Object Management Group (OMG) </a:t>
            </a:r>
            <a:r>
              <a:rPr lang="en-GB" dirty="0" smtClean="0"/>
              <a:t>define?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r>
              <a:rPr lang="en-GB" dirty="0"/>
              <a:t>The </a:t>
            </a:r>
            <a:r>
              <a:rPr lang="en-GB" dirty="0" smtClean="0"/>
              <a:t>ODM </a:t>
            </a:r>
            <a:r>
              <a:rPr lang="en-GB" dirty="0"/>
              <a:t>is a family of Meta-Object Facility (MOF) </a:t>
            </a:r>
            <a:r>
              <a:rPr lang="en-GB" dirty="0" err="1"/>
              <a:t>metamodels</a:t>
            </a:r>
            <a:r>
              <a:rPr lang="en-GB" dirty="0"/>
              <a:t>, mappings between those </a:t>
            </a:r>
            <a:r>
              <a:rPr lang="en-GB" dirty="0" err="1"/>
              <a:t>metamodels</a:t>
            </a:r>
            <a:r>
              <a:rPr lang="en-GB" dirty="0"/>
              <a:t> as well as mappings to and from UML, and a set of profiles that enable ontology </a:t>
            </a:r>
            <a:r>
              <a:rPr lang="en-GB" dirty="0" err="1"/>
              <a:t>modeling</a:t>
            </a:r>
            <a:r>
              <a:rPr lang="en-GB" dirty="0"/>
              <a:t> through the use of UML-based tools.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156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"</a:t>
            </a:r>
            <a:r>
              <a:rPr lang="en-US" dirty="0" err="1" smtClean="0"/>
              <a:t>fantology</a:t>
            </a:r>
            <a:r>
              <a:rPr lang="en-US" dirty="0" smtClean="0"/>
              <a:t>"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</a:t>
            </a:r>
            <a:endParaRPr lang="en-US" dirty="0" smtClean="0"/>
          </a:p>
          <a:p>
            <a:pPr marL="843534" lvl="1" indent="-514350">
              <a:buFont typeface="+mj-lt"/>
              <a:buAutoNum type="romanLcPeriod"/>
            </a:pPr>
            <a:r>
              <a:rPr lang="en-US" dirty="0" smtClean="0"/>
              <a:t>ontology </a:t>
            </a:r>
            <a:r>
              <a:rPr lang="en-US" dirty="0"/>
              <a:t>of possible worlds and </a:t>
            </a:r>
            <a:r>
              <a:rPr lang="en-US" dirty="0" smtClean="0"/>
              <a:t>fantastic </a:t>
            </a:r>
            <a:r>
              <a:rPr lang="en-US" dirty="0"/>
              <a:t>beings</a:t>
            </a:r>
            <a:r>
              <a:rPr lang="en-US" dirty="0" smtClean="0"/>
              <a:t>. (informal online definition)</a:t>
            </a:r>
          </a:p>
          <a:p>
            <a:pPr marL="843534" lvl="1" indent="-514350">
              <a:buFont typeface="+mj-lt"/>
              <a:buAutoNum type="romanLcPeriod"/>
            </a:pPr>
            <a:r>
              <a:rPr lang="en-US" dirty="0" smtClean="0"/>
              <a:t>That the syntax of first order predicate logic is a mirror of reality (</a:t>
            </a:r>
            <a:r>
              <a:rPr lang="en-US" dirty="0" smtClean="0"/>
              <a:t>f</a:t>
            </a:r>
            <a:r>
              <a:rPr lang="en-US" dirty="0" smtClean="0"/>
              <a:t>rom Smith's against </a:t>
            </a:r>
            <a:r>
              <a:rPr lang="en-US" dirty="0" err="1" smtClean="0"/>
              <a:t>fantology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</a:t>
            </a:r>
            <a:r>
              <a:rPr lang="en-US" dirty="0" err="1"/>
              <a:t>parthood</a:t>
            </a:r>
            <a:r>
              <a:rPr lang="en-US" dirty="0"/>
              <a:t> in </a:t>
            </a:r>
            <a:r>
              <a:rPr lang="en-US" dirty="0" err="1"/>
              <a:t>mereology</a:t>
            </a:r>
            <a:r>
              <a:rPr lang="en-US" dirty="0"/>
              <a:t>. Which of the following is NOT a </a:t>
            </a:r>
            <a:r>
              <a:rPr lang="en-US" dirty="0" err="1"/>
              <a:t>mereological</a:t>
            </a:r>
            <a:r>
              <a:rPr lang="en-US" dirty="0"/>
              <a:t> </a:t>
            </a:r>
            <a:r>
              <a:rPr lang="en-US" dirty="0" err="1" smtClean="0"/>
              <a:t>parthood</a:t>
            </a:r>
            <a:r>
              <a:rPr lang="en-US" dirty="0" smtClean="0"/>
              <a:t>?</a:t>
            </a:r>
            <a:endParaRPr lang="en-US" dirty="0" smtClean="0"/>
          </a:p>
          <a:p>
            <a:pPr lvl="1">
              <a:buFont typeface="+mj-lt"/>
              <a:buAutoNum type="alphaUcPeriod"/>
            </a:pPr>
            <a:r>
              <a:rPr lang="en-US" dirty="0" err="1" smtClean="0"/>
              <a:t>Daenerys</a:t>
            </a:r>
            <a:r>
              <a:rPr lang="en-US" dirty="0" smtClean="0"/>
              <a:t>’ </a:t>
            </a:r>
            <a:r>
              <a:rPr lang="en-US" dirty="0"/>
              <a:t>heart is part of </a:t>
            </a:r>
            <a:r>
              <a:rPr lang="en-US" dirty="0" err="1"/>
              <a:t>Daenerys</a:t>
            </a:r>
            <a:r>
              <a:rPr lang="en-US" dirty="0"/>
              <a:t>’ </a:t>
            </a:r>
            <a:r>
              <a:rPr lang="en-US" dirty="0" smtClean="0"/>
              <a:t>body</a:t>
            </a:r>
          </a:p>
          <a:p>
            <a:pPr lvl="1">
              <a:buFont typeface="+mj-lt"/>
              <a:buAutoNum type="alphaUcPeriod"/>
            </a:pPr>
            <a:r>
              <a:rPr lang="en-US" dirty="0" smtClean="0"/>
              <a:t>Ramsay's dying is </a:t>
            </a:r>
            <a:r>
              <a:rPr lang="en-US" dirty="0"/>
              <a:t>part of </a:t>
            </a:r>
            <a:r>
              <a:rPr lang="en-US" dirty="0" smtClean="0"/>
              <a:t>the Battle of the Bastards</a:t>
            </a:r>
            <a:endParaRPr lang="en-US" dirty="0" smtClean="0"/>
          </a:p>
          <a:p>
            <a:pPr lvl="1">
              <a:buFont typeface="+mj-lt"/>
              <a:buAutoNum type="alphaUcPeriod"/>
            </a:pPr>
            <a:r>
              <a:rPr lang="en-US" dirty="0" smtClean="0"/>
              <a:t>An amoun</a:t>
            </a:r>
            <a:r>
              <a:rPr lang="en-US" dirty="0" smtClean="0"/>
              <a:t>t of </a:t>
            </a:r>
            <a:r>
              <a:rPr lang="en-US" dirty="0" err="1" smtClean="0"/>
              <a:t>Valyerian</a:t>
            </a:r>
            <a:r>
              <a:rPr lang="en-US" dirty="0" smtClean="0"/>
              <a:t> steel is </a:t>
            </a:r>
            <a:r>
              <a:rPr lang="en-US" dirty="0"/>
              <a:t>part of a </a:t>
            </a:r>
            <a:r>
              <a:rPr lang="en-US" dirty="0" err="1" smtClean="0"/>
              <a:t>Eddard</a:t>
            </a:r>
            <a:r>
              <a:rPr lang="en-US" dirty="0" smtClean="0"/>
              <a:t> Stark's </a:t>
            </a:r>
            <a:r>
              <a:rPr lang="en-US" dirty="0" err="1" smtClean="0"/>
              <a:t>greatsword</a:t>
            </a:r>
            <a:endParaRPr lang="en-US" dirty="0" smtClean="0"/>
          </a:p>
          <a:p>
            <a:pPr lvl="1">
              <a:buFont typeface="+mj-lt"/>
              <a:buAutoNum type="alphaUcPeriod"/>
            </a:pPr>
            <a:r>
              <a:rPr lang="en-US" dirty="0" err="1" smtClean="0"/>
              <a:t>Winterfell</a:t>
            </a:r>
            <a:r>
              <a:rPr lang="en-US" dirty="0" smtClean="0"/>
              <a:t> </a:t>
            </a:r>
            <a:r>
              <a:rPr lang="en-US" dirty="0"/>
              <a:t>is part of </a:t>
            </a:r>
            <a:r>
              <a:rPr lang="en-US" dirty="0" smtClean="0"/>
              <a:t>The North</a:t>
            </a:r>
            <a:endParaRPr lang="en-US" dirty="0" smtClean="0"/>
          </a:p>
          <a:p>
            <a:r>
              <a:rPr lang="en-US" b="1" dirty="0" smtClean="0"/>
              <a:t>Answer</a:t>
            </a:r>
            <a:r>
              <a:rPr lang="en-US" dirty="0" smtClean="0"/>
              <a:t>: C</a:t>
            </a:r>
          </a:p>
          <a:p>
            <a:pPr lvl="1"/>
            <a:r>
              <a:rPr lang="en-US" dirty="0"/>
              <a:t>correct relation: constitution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416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8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8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2427</TotalTime>
  <Words>2230</Words>
  <Application>Microsoft Macintosh PowerPoint</Application>
  <PresentationFormat>On-screen Show (4:3)</PresentationFormat>
  <Paragraphs>225</Paragraphs>
  <Slides>48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Sketchbook</vt:lpstr>
      <vt:lpstr>Ontology Quiz</vt:lpstr>
      <vt:lpstr>Rules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  <vt:lpstr>Question 16</vt:lpstr>
      <vt:lpstr>Question 17</vt:lpstr>
      <vt:lpstr>Question 18</vt:lpstr>
      <vt:lpstr>Question 19</vt:lpstr>
      <vt:lpstr>Question 20</vt:lpstr>
      <vt:lpstr>Question 21</vt:lpstr>
      <vt:lpstr>Question 22</vt:lpstr>
      <vt:lpstr>Question 23</vt:lpstr>
      <vt:lpstr>Question 24</vt:lpstr>
      <vt:lpstr>Question 25</vt:lpstr>
      <vt:lpstr>Question 26</vt:lpstr>
      <vt:lpstr>Question 27</vt:lpstr>
      <vt:lpstr>Question 28</vt:lpstr>
      <vt:lpstr>Question 29 </vt:lpstr>
      <vt:lpstr>Question 30</vt:lpstr>
      <vt:lpstr>Question 31 </vt:lpstr>
      <vt:lpstr>Question 32 </vt:lpstr>
      <vt:lpstr>Question 33</vt:lpstr>
      <vt:lpstr>Question 34</vt:lpstr>
      <vt:lpstr>Question 35</vt:lpstr>
      <vt:lpstr>Question 36</vt:lpstr>
      <vt:lpstr>Question 37</vt:lpstr>
      <vt:lpstr>Question 38</vt:lpstr>
      <vt:lpstr>Question 39</vt:lpstr>
      <vt:lpstr>Question 40</vt:lpstr>
      <vt:lpstr>Question 41</vt:lpstr>
      <vt:lpstr>Question 42</vt:lpstr>
      <vt:lpstr>Acknowledgements</vt:lpstr>
      <vt:lpstr>Question 43</vt:lpstr>
      <vt:lpstr>Question 44</vt:lpstr>
      <vt:lpstr>Question 45</vt:lpstr>
    </vt:vector>
  </TitlesOfParts>
  <Company>UCT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 Quiz</dc:title>
  <dc:creator>Maria Keet</dc:creator>
  <cp:lastModifiedBy>Maria Keet</cp:lastModifiedBy>
  <cp:revision>147</cp:revision>
  <dcterms:created xsi:type="dcterms:W3CDTF">2016-06-16T12:30:08Z</dcterms:created>
  <dcterms:modified xsi:type="dcterms:W3CDTF">2017-09-21T22:05:50Z</dcterms:modified>
</cp:coreProperties>
</file>