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60" r:id="rId5"/>
    <p:sldId id="258" r:id="rId6"/>
    <p:sldId id="259" r:id="rId7"/>
    <p:sldId id="261" r:id="rId8"/>
    <p:sldId id="262" r:id="rId9"/>
    <p:sldId id="263" r:id="rId10"/>
    <p:sldId id="264" r:id="rId11"/>
    <p:sldId id="265" r:id="rId12"/>
    <p:sldId id="266" r:id="rId13"/>
    <p:sldId id="267" r:id="rId14"/>
    <p:sldId id="271"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85" d="100"/>
          <a:sy n="85" d="100"/>
        </p:scale>
        <p:origin x="-154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24"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05/12/2017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en.wikipedia.org/wiki/Nguni" TargetMode="External"/><Relationship Id="rId3" Type="http://schemas.openxmlformats.org/officeDocument/2006/relationships/hyperlink" Target="http://en.wikipedia.org/wiki/Bantu_languag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Central_vowel" TargetMode="External"/><Relationship Id="rId4" Type="http://schemas.openxmlformats.org/officeDocument/2006/relationships/hyperlink" Target="http://en.wikipedia.org/wiki/Back_vowel" TargetMode="External"/><Relationship Id="rId5" Type="http://schemas.openxmlformats.org/officeDocument/2006/relationships/hyperlink" Target="http://en.wikipedia.org/wiki/Close_vowel" TargetMode="External"/><Relationship Id="rId6" Type="http://schemas.openxmlformats.org/officeDocument/2006/relationships/hyperlink" Target="http://en.wikipedia.org/wiki/Mid_vowel" TargetMode="External"/><Relationship Id="rId7" Type="http://schemas.openxmlformats.org/officeDocument/2006/relationships/hyperlink" Target="http://aboutworldlanguages.com/wiki/Open-mid_back_rounded_vowel" TargetMode="External"/><Relationship Id="rId8" Type="http://schemas.openxmlformats.org/officeDocument/2006/relationships/hyperlink" Target="http://en.wikipedia.org/wiki/Open_vowel" TargetMode="External"/><Relationship Id="rId1" Type="http://schemas.openxmlformats.org/officeDocument/2006/relationships/slideLayout" Target="../slideLayouts/slideLayout2.xml"/><Relationship Id="rId2" Type="http://schemas.openxmlformats.org/officeDocument/2006/relationships/hyperlink" Target="http://en.wikipedia.org/wiki/Front_vowe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Lateral_alveolar_click" TargetMode="External"/><Relationship Id="rId4" Type="http://schemas.openxmlformats.org/officeDocument/2006/relationships/hyperlink" Target="http://en.wikipedia.org/wiki/Postalveolar_click" TargetMode="External"/><Relationship Id="rId1" Type="http://schemas.openxmlformats.org/officeDocument/2006/relationships/slideLayout" Target="../slideLayouts/slideLayout2.xml"/><Relationship Id="rId2" Type="http://schemas.openxmlformats.org/officeDocument/2006/relationships/hyperlink" Target="http://en.wikipedia.org/wiki/Dental_click" TargetMode="External"/></Relationships>
</file>

<file path=ppt/slides/_rels/slide8.xml.rels><?xml version="1.0" encoding="UTF-8" standalone="yes"?>
<Relationships xmlns="http://schemas.openxmlformats.org/package/2006/relationships"><Relationship Id="rId9" Type="http://schemas.openxmlformats.org/officeDocument/2006/relationships/hyperlink" Target="http://en.wikipedia.org/wiki/Palatal_consonant" TargetMode="External"/><Relationship Id="rId20" Type="http://schemas.openxmlformats.org/officeDocument/2006/relationships/hyperlink" Target="http://aboutworldlanguages.com/wiki/Voiceless_palatal_plosive" TargetMode="External"/><Relationship Id="rId21" Type="http://schemas.openxmlformats.org/officeDocument/2006/relationships/hyperlink" Target="http://aboutworldlanguages.com/wiki/Voiced_palatal_plosive" TargetMode="External"/><Relationship Id="rId22" Type="http://schemas.openxmlformats.org/officeDocument/2006/relationships/hyperlink" Target="http://en.wikipedia.org/wiki/Implosive_consonant" TargetMode="External"/><Relationship Id="rId23" Type="http://schemas.openxmlformats.org/officeDocument/2006/relationships/hyperlink" Target="http://en.wikipedia.org/wiki/Fricative_consonant" TargetMode="External"/><Relationship Id="rId24" Type="http://schemas.openxmlformats.org/officeDocument/2006/relationships/hyperlink" Target="http://aboutworldlanguages.com/wiki/Voiceless_alveolar_lateral_fricative" TargetMode="External"/><Relationship Id="rId25" Type="http://schemas.openxmlformats.org/officeDocument/2006/relationships/hyperlink" Target="http://aboutworldlanguages.com/wiki/Voiceless_postalveolar_fricative" TargetMode="External"/><Relationship Id="rId26" Type="http://schemas.openxmlformats.org/officeDocument/2006/relationships/hyperlink" Target="http://aboutworldlanguages.com/wiki/Voiced_alveolar_lateral_fricative" TargetMode="External"/><Relationship Id="rId27" Type="http://schemas.openxmlformats.org/officeDocument/2006/relationships/hyperlink" Target="http://aboutworldlanguages.com/wiki/Voiced_glottal_fricative" TargetMode="External"/><Relationship Id="rId28" Type="http://schemas.openxmlformats.org/officeDocument/2006/relationships/hyperlink" Target="http://en.wikipedia.org/wiki/Affricate" TargetMode="External"/><Relationship Id="rId29" Type="http://schemas.openxmlformats.org/officeDocument/2006/relationships/hyperlink" Target="http://en.wikipedia.org/wiki/Ejective" TargetMode="External"/><Relationship Id="rId30" Type="http://schemas.openxmlformats.org/officeDocument/2006/relationships/hyperlink" Target="http://en.wikipedia.org/wiki/Nasal_consonant" TargetMode="External"/><Relationship Id="rId31" Type="http://schemas.openxmlformats.org/officeDocument/2006/relationships/hyperlink" Target="http://aboutworldlanguages.com/wiki/Palatal_nasal" TargetMode="External"/><Relationship Id="rId10" Type="http://schemas.openxmlformats.org/officeDocument/2006/relationships/hyperlink" Target="http://en.wikipedia.org/wiki/Velar_consonant" TargetMode="External"/><Relationship Id="rId11" Type="http://schemas.openxmlformats.org/officeDocument/2006/relationships/hyperlink" Target="http://en.wikipedia.org/wiki/Glottal_consonant" TargetMode="External"/><Relationship Id="rId12" Type="http://schemas.openxmlformats.org/officeDocument/2006/relationships/hyperlink" Target="http://en.wikipedia.org/wiki/Click_consonant" TargetMode="External"/><Relationship Id="rId13" Type="http://schemas.openxmlformats.org/officeDocument/2006/relationships/hyperlink" Target="http://en.wikipedia.org/wiki/Voiceless_consonant" TargetMode="External"/><Relationship Id="rId14" Type="http://schemas.openxmlformats.org/officeDocument/2006/relationships/hyperlink" Target="http://en.wikipedia.org/wiki/Aspiration_(phonetics)" TargetMode="External"/><Relationship Id="rId15" Type="http://schemas.openxmlformats.org/officeDocument/2006/relationships/hyperlink" Target="http://en.wikipedia.org/wiki/Voiced_consonant" TargetMode="External"/><Relationship Id="rId16" Type="http://schemas.openxmlformats.org/officeDocument/2006/relationships/hyperlink" Target="http://en.wikipedia.org/wiki/Breathy_voice" TargetMode="External"/><Relationship Id="rId17" Type="http://schemas.openxmlformats.org/officeDocument/2006/relationships/hyperlink" Target="http://en.wikipedia.org/wiki/Nasalization" TargetMode="External"/><Relationship Id="rId18" Type="http://schemas.openxmlformats.org/officeDocument/2006/relationships/hyperlink" Target="http://en.wikipedia.org/wiki/Stop_consonant" TargetMode="External"/><Relationship Id="rId19" Type="http://schemas.openxmlformats.org/officeDocument/2006/relationships/hyperlink" Target="http://en.wikipedia.org/wiki/Ejective_consonant" TargetMode="External"/><Relationship Id="rId1" Type="http://schemas.openxmlformats.org/officeDocument/2006/relationships/slideLayout" Target="../slideLayouts/slideLayout2.xml"/><Relationship Id="rId2" Type="http://schemas.openxmlformats.org/officeDocument/2006/relationships/hyperlink" Target="http://en.wikipedia.org/wiki/Bilabial" TargetMode="External"/><Relationship Id="rId3" Type="http://schemas.openxmlformats.org/officeDocument/2006/relationships/hyperlink" Target="http://en.wikipedia.org/wiki/Labiodental_consonant" TargetMode="External"/><Relationship Id="rId4" Type="http://schemas.openxmlformats.org/officeDocument/2006/relationships/hyperlink" Target="http://en.wikipedia.org/wiki/Dental_consonant" TargetMode="External"/><Relationship Id="rId5" Type="http://schemas.openxmlformats.org/officeDocument/2006/relationships/hyperlink" Target="http://en.wikipedia.org/wiki/Lateral_consonant" TargetMode="External"/><Relationship Id="rId6" Type="http://schemas.openxmlformats.org/officeDocument/2006/relationships/hyperlink" Target="http://en.wikipedia.org/wiki/Postalveolar_consonant" TargetMode="External"/><Relationship Id="rId7" Type="http://schemas.openxmlformats.org/officeDocument/2006/relationships/hyperlink" Target="http://en.wikipedia.org/wiki/Postalveolar" TargetMode="External"/><Relationship Id="rId8" Type="http://schemas.openxmlformats.org/officeDocument/2006/relationships/hyperlink" Target="http://en.wikipedia.org/wiki/Alveopalatal_consonan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0F4D90-8D9F-45EE-8B5C-B57A3D8270D7}"/>
              </a:ext>
            </a:extLst>
          </p:cNvPr>
          <p:cNvSpPr>
            <a:spLocks noGrp="1"/>
          </p:cNvSpPr>
          <p:nvPr>
            <p:ph type="title"/>
          </p:nvPr>
        </p:nvSpPr>
        <p:spPr>
          <a:xfrm>
            <a:off x="457200" y="274638"/>
            <a:ext cx="8229600" cy="3992562"/>
          </a:xfrm>
        </p:spPr>
        <p:txBody>
          <a:bodyPr/>
          <a:lstStyle/>
          <a:p>
            <a:endParaRPr lang="en-ZA" dirty="0"/>
          </a:p>
        </p:txBody>
      </p:sp>
      <p:sp>
        <p:nvSpPr>
          <p:cNvPr id="3" name="Content Placeholder 2">
            <a:extLst>
              <a:ext uri="{FF2B5EF4-FFF2-40B4-BE49-F238E27FC236}">
                <a16:creationId xmlns:a16="http://schemas.microsoft.com/office/drawing/2014/main" xmlns="" id="{5896A3A6-A20A-4729-B473-541984954A8A}"/>
              </a:ext>
            </a:extLst>
          </p:cNvPr>
          <p:cNvSpPr>
            <a:spLocks noGrp="1"/>
          </p:cNvSpPr>
          <p:nvPr>
            <p:ph idx="1"/>
          </p:nvPr>
        </p:nvSpPr>
        <p:spPr>
          <a:xfrm>
            <a:off x="457200" y="4525962"/>
            <a:ext cx="8229600" cy="1600201"/>
          </a:xfrm>
        </p:spPr>
        <p:txBody>
          <a:bodyPr>
            <a:normAutofit fontScale="92500" lnSpcReduction="10000"/>
          </a:bodyPr>
          <a:lstStyle/>
          <a:p>
            <a:pPr marL="0" indent="0" algn="ctr">
              <a:buNone/>
            </a:pPr>
            <a:r>
              <a:rPr lang="en-ZA" dirty="0" err="1"/>
              <a:t>Zukile</a:t>
            </a:r>
            <a:r>
              <a:rPr lang="en-ZA" dirty="0"/>
              <a:t> Jama</a:t>
            </a:r>
          </a:p>
          <a:p>
            <a:pPr marL="0" indent="0" algn="ctr">
              <a:buNone/>
            </a:pPr>
            <a:r>
              <a:rPr lang="en-ZA" dirty="0"/>
              <a:t>University of the Western Cape</a:t>
            </a:r>
          </a:p>
          <a:p>
            <a:pPr marL="0" indent="0" algn="ctr">
              <a:buNone/>
            </a:pPr>
            <a:r>
              <a:rPr lang="en-ZA" dirty="0"/>
              <a:t>05 Dec 2017</a:t>
            </a:r>
          </a:p>
        </p:txBody>
      </p:sp>
      <p:pic>
        <p:nvPicPr>
          <p:cNvPr id="5" name="Picture 4" descr="Image result for pictures of xhosa culture">
            <a:extLst>
              <a:ext uri="{FF2B5EF4-FFF2-40B4-BE49-F238E27FC236}">
                <a16:creationId xmlns:a16="http://schemas.microsoft.com/office/drawing/2014/main" xmlns="" id="{0366BA45-002B-4BF6-AEAD-1F325DA0875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86000" y="533400"/>
            <a:ext cx="4648200" cy="3505200"/>
          </a:xfrm>
          <a:prstGeom prst="rect">
            <a:avLst/>
          </a:prstGeom>
          <a:noFill/>
          <a:ln>
            <a:noFill/>
          </a:ln>
        </p:spPr>
      </p:pic>
    </p:spTree>
    <p:extLst>
      <p:ext uri="{BB962C8B-B14F-4D97-AF65-F5344CB8AC3E}">
        <p14:creationId xmlns:p14="http://schemas.microsoft.com/office/powerpoint/2010/main" val="201977473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ZA" b="1" dirty="0"/>
              <a:t/>
            </a:r>
            <a:br>
              <a:rPr lang="en-ZA" b="1" dirty="0"/>
            </a:br>
            <a:r>
              <a:rPr lang="en-ZA" b="1" dirty="0"/>
              <a:t>Nouns</a:t>
            </a:r>
            <a:r>
              <a:rPr lang="en-ZA" dirty="0"/>
              <a:t/>
            </a:r>
            <a:br>
              <a:rPr lang="en-ZA" dirty="0"/>
            </a:br>
            <a:endParaRPr lang="en-ZA" dirty="0"/>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pPr lvl="0" fontAlgn="base"/>
            <a:r>
              <a:rPr lang="en-ZA" dirty="0"/>
              <a:t>Xhosa nouns belong to 17 different classes, roughly based on semantic categories, e.g., there are classes for human beings, animals, plants, objects of various shapes, etc. However, not all noun classes can be so easily defined.</a:t>
            </a:r>
          </a:p>
          <a:p>
            <a:pPr lvl="0" fontAlgn="base"/>
            <a:r>
              <a:rPr lang="en-ZA" dirty="0"/>
              <a:t>Marking of the plural number depends on the noun class. For example, </a:t>
            </a:r>
            <a:r>
              <a:rPr lang="en-ZA" i="1" dirty="0" err="1"/>
              <a:t>umntu</a:t>
            </a:r>
            <a:r>
              <a:rPr lang="en-ZA" dirty="0"/>
              <a:t> ‘person’ and </a:t>
            </a:r>
            <a:r>
              <a:rPr lang="en-ZA" i="1" dirty="0" err="1"/>
              <a:t>abantu</a:t>
            </a:r>
            <a:r>
              <a:rPr lang="en-ZA" dirty="0"/>
              <a:t> ‘</a:t>
            </a:r>
            <a:r>
              <a:rPr lang="en-ZA" i="1" dirty="0"/>
              <a:t>people,’</a:t>
            </a:r>
            <a:r>
              <a:rPr lang="en-ZA" dirty="0"/>
              <a:t> </a:t>
            </a:r>
            <a:r>
              <a:rPr lang="en-ZA" i="1" dirty="0" err="1"/>
              <a:t>umama</a:t>
            </a:r>
            <a:r>
              <a:rPr lang="en-ZA" dirty="0"/>
              <a:t> ‘mother’ </a:t>
            </a:r>
            <a:r>
              <a:rPr lang="en-ZA" i="1" dirty="0"/>
              <a:t>and </a:t>
            </a:r>
            <a:r>
              <a:rPr lang="en-ZA" i="1" dirty="0" err="1"/>
              <a:t>oomama</a:t>
            </a:r>
            <a:r>
              <a:rPr lang="en-ZA" dirty="0"/>
              <a:t> ‘mothers.’</a:t>
            </a:r>
          </a:p>
          <a:p>
            <a:pPr lvl="0" fontAlgn="base"/>
            <a:r>
              <a:rPr lang="en-ZA" dirty="0"/>
              <a:t>There are no cases.?</a:t>
            </a:r>
          </a:p>
          <a:p>
            <a:pPr lvl="0" fontAlgn="base"/>
            <a:r>
              <a:rPr lang="en-ZA" dirty="0"/>
              <a:t>There are no definite or indefinite articles.</a:t>
            </a:r>
          </a:p>
          <a:p>
            <a:pPr lvl="0" fontAlgn="base"/>
            <a:r>
              <a:rPr lang="en-ZA" dirty="0"/>
              <a:t>Gender is not marked.?</a:t>
            </a:r>
          </a:p>
          <a:p>
            <a:pPr lvl="0" fontAlgn="base"/>
            <a:r>
              <a:rPr lang="en-ZA" dirty="0"/>
              <a:t>Adjectives, possessive pronouns and demonstratives agree with the noun they modify in class and number. </a:t>
            </a:r>
            <a:r>
              <a:rPr lang="en-ZA" dirty="0" err="1"/>
              <a:t>eg</a:t>
            </a:r>
            <a:endParaRPr lang="en-ZA" dirty="0"/>
          </a:p>
          <a:p>
            <a:pPr marL="0" indent="0">
              <a:buNone/>
            </a:pPr>
            <a:r>
              <a:rPr lang="en-ZA" dirty="0" err="1"/>
              <a:t>Poss</a:t>
            </a:r>
            <a:r>
              <a:rPr lang="en-ZA" dirty="0"/>
              <a:t>:	</a:t>
            </a:r>
            <a:r>
              <a:rPr lang="en-ZA" dirty="0" err="1"/>
              <a:t>Umntu</a:t>
            </a:r>
            <a:r>
              <a:rPr lang="en-ZA" dirty="0"/>
              <a:t> </a:t>
            </a:r>
            <a:r>
              <a:rPr lang="en-ZA" i="1" dirty="0" err="1"/>
              <a:t>w</a:t>
            </a:r>
            <a:r>
              <a:rPr lang="en-ZA" dirty="0" err="1"/>
              <a:t>am</a:t>
            </a:r>
            <a:r>
              <a:rPr lang="en-ZA" dirty="0"/>
              <a:t> 		</a:t>
            </a:r>
            <a:r>
              <a:rPr lang="en-ZA" dirty="0" err="1"/>
              <a:t>u+am</a:t>
            </a:r>
            <a:endParaRPr lang="en-ZA" dirty="0"/>
          </a:p>
          <a:p>
            <a:pPr marL="0" indent="0">
              <a:buNone/>
            </a:pPr>
            <a:r>
              <a:rPr lang="en-ZA" dirty="0" err="1"/>
              <a:t>Adj</a:t>
            </a:r>
            <a:r>
              <a:rPr lang="en-ZA" dirty="0"/>
              <a:t>:	</a:t>
            </a:r>
            <a:r>
              <a:rPr lang="en-ZA" b="1" dirty="0" err="1"/>
              <a:t>om</a:t>
            </a:r>
            <a:r>
              <a:rPr lang="en-ZA" dirty="0" err="1"/>
              <a:t>hle</a:t>
            </a:r>
            <a:r>
              <a:rPr lang="en-ZA" dirty="0"/>
              <a:t>			</a:t>
            </a:r>
            <a:r>
              <a:rPr lang="en-ZA" dirty="0" err="1"/>
              <a:t>um+a+hle</a:t>
            </a:r>
            <a:endParaRPr lang="en-ZA" dirty="0"/>
          </a:p>
          <a:p>
            <a:pPr marL="0" indent="0">
              <a:buNone/>
            </a:pPr>
            <a:r>
              <a:rPr lang="en-ZA" dirty="0"/>
              <a:t>Dem:	lo			</a:t>
            </a:r>
            <a:r>
              <a:rPr lang="en-ZA" dirty="0" err="1"/>
              <a:t>la+u</a:t>
            </a:r>
            <a:r>
              <a:rPr lang="en-ZA" dirty="0"/>
              <a:t>(m)</a:t>
            </a:r>
          </a:p>
          <a:p>
            <a:pPr marL="0" indent="0">
              <a:buNone/>
            </a:pPr>
            <a:endParaRPr lang="en-ZA" dirty="0"/>
          </a:p>
        </p:txBody>
      </p:sp>
    </p:spTree>
    <p:extLst>
      <p:ext uri="{BB962C8B-B14F-4D97-AF65-F5344CB8AC3E}">
        <p14:creationId xmlns:p14="http://schemas.microsoft.com/office/powerpoint/2010/main" val="4093513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ZA" dirty="0"/>
              <a:t>Noun classes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5335776"/>
              </p:ext>
            </p:extLst>
          </p:nvPr>
        </p:nvGraphicFramePr>
        <p:xfrm>
          <a:off x="1981200" y="1143000"/>
          <a:ext cx="5019556" cy="4525969"/>
        </p:xfrm>
        <a:graphic>
          <a:graphicData uri="http://schemas.openxmlformats.org/drawingml/2006/table">
            <a:tbl>
              <a:tblPr firstRow="1" firstCol="1" bandRow="1">
                <a:tableStyleId>{5C22544A-7EE6-4342-B048-85BDC9FD1C3A}</a:tableStyleId>
              </a:tblPr>
              <a:tblGrid>
                <a:gridCol w="501792">
                  <a:extLst>
                    <a:ext uri="{9D8B030D-6E8A-4147-A177-3AD203B41FA5}">
                      <a16:colId xmlns:a16="http://schemas.microsoft.com/office/drawing/2014/main" xmlns="" val="20000"/>
                    </a:ext>
                  </a:extLst>
                </a:gridCol>
                <a:gridCol w="1362162">
                  <a:extLst>
                    <a:ext uri="{9D8B030D-6E8A-4147-A177-3AD203B41FA5}">
                      <a16:colId xmlns:a16="http://schemas.microsoft.com/office/drawing/2014/main" xmlns="" val="20001"/>
                    </a:ext>
                  </a:extLst>
                </a:gridCol>
                <a:gridCol w="1294382">
                  <a:extLst>
                    <a:ext uri="{9D8B030D-6E8A-4147-A177-3AD203B41FA5}">
                      <a16:colId xmlns:a16="http://schemas.microsoft.com/office/drawing/2014/main" xmlns="" val="20002"/>
                    </a:ext>
                  </a:extLst>
                </a:gridCol>
                <a:gridCol w="1861220">
                  <a:extLst>
                    <a:ext uri="{9D8B030D-6E8A-4147-A177-3AD203B41FA5}">
                      <a16:colId xmlns:a16="http://schemas.microsoft.com/office/drawing/2014/main" xmlns="" val="20003"/>
                    </a:ext>
                  </a:extLst>
                </a:gridCol>
              </a:tblGrid>
              <a:tr h="181039">
                <a:tc>
                  <a:txBody>
                    <a:bodyPr/>
                    <a:lstStyle/>
                    <a:p>
                      <a:pPr>
                        <a:lnSpc>
                          <a:spcPct val="115000"/>
                        </a:lnSpc>
                        <a:spcAft>
                          <a:spcPts val="0"/>
                        </a:spcAft>
                      </a:pPr>
                      <a:r>
                        <a:rPr lang="en-US" sz="1000">
                          <a:effectLst/>
                        </a:rPr>
                        <a:t>Class</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Prefix</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Noun</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Translation</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0"/>
                  </a:ext>
                </a:extLst>
              </a:tr>
              <a:tr h="181039">
                <a:tc>
                  <a:txBody>
                    <a:bodyPr/>
                    <a:lstStyle/>
                    <a:p>
                      <a:pPr>
                        <a:lnSpc>
                          <a:spcPct val="115000"/>
                        </a:lnSpc>
                        <a:spcAft>
                          <a:spcPts val="0"/>
                        </a:spcAft>
                      </a:pPr>
                      <a:r>
                        <a:rPr lang="en-US" sz="1000">
                          <a:effectLst/>
                        </a:rPr>
                        <a:t>1</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Um(u)-</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umntu</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person</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1"/>
                  </a:ext>
                </a:extLst>
              </a:tr>
              <a:tr h="181039">
                <a:tc>
                  <a:txBody>
                    <a:bodyPr/>
                    <a:lstStyle/>
                    <a:p>
                      <a:pPr>
                        <a:lnSpc>
                          <a:spcPct val="115000"/>
                        </a:lnSpc>
                        <a:spcAft>
                          <a:spcPts val="0"/>
                        </a:spcAft>
                      </a:pPr>
                      <a:r>
                        <a:rPr lang="en-US" sz="1000">
                          <a:effectLst/>
                        </a:rPr>
                        <a:t>2</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aba-</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abantu</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people</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2"/>
                  </a:ext>
                </a:extLst>
              </a:tr>
              <a:tr h="181039">
                <a:tc>
                  <a:txBody>
                    <a:bodyPr/>
                    <a:lstStyle/>
                    <a:p>
                      <a:pPr>
                        <a:lnSpc>
                          <a:spcPct val="115000"/>
                        </a:lnSpc>
                        <a:spcAft>
                          <a:spcPts val="0"/>
                        </a:spcAft>
                      </a:pPr>
                      <a:r>
                        <a:rPr lang="en-US" sz="1000">
                          <a:effectLst/>
                        </a:rPr>
                        <a:t>1a</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ugqirha</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doctor</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3"/>
                  </a:ext>
                </a:extLst>
              </a:tr>
              <a:tr h="181039">
                <a:tc>
                  <a:txBody>
                    <a:bodyPr/>
                    <a:lstStyle/>
                    <a:p>
                      <a:pPr>
                        <a:lnSpc>
                          <a:spcPct val="115000"/>
                        </a:lnSpc>
                        <a:spcAft>
                          <a:spcPts val="0"/>
                        </a:spcAft>
                      </a:pPr>
                      <a:r>
                        <a:rPr lang="en-US" sz="1000">
                          <a:effectLst/>
                        </a:rPr>
                        <a:t>2a</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oo-</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oogqirha</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doctors</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4"/>
                  </a:ext>
                </a:extLst>
              </a:tr>
              <a:tr h="181039">
                <a:tc>
                  <a:txBody>
                    <a:bodyPr/>
                    <a:lstStyle/>
                    <a:p>
                      <a:pPr>
                        <a:lnSpc>
                          <a:spcPct val="115000"/>
                        </a:lnSpc>
                        <a:spcAft>
                          <a:spcPts val="0"/>
                        </a:spcAft>
                      </a:pPr>
                      <a:r>
                        <a:rPr lang="en-US" sz="1000">
                          <a:effectLst/>
                        </a:rPr>
                        <a:t>3</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um-</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umnwe</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finger</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5"/>
                  </a:ext>
                </a:extLst>
              </a:tr>
              <a:tr h="181039">
                <a:tc>
                  <a:txBody>
                    <a:bodyPr/>
                    <a:lstStyle/>
                    <a:p>
                      <a:pPr>
                        <a:lnSpc>
                          <a:spcPct val="115000"/>
                        </a:lnSpc>
                        <a:spcAft>
                          <a:spcPts val="0"/>
                        </a:spcAft>
                      </a:pPr>
                      <a:r>
                        <a:rPr lang="en-US" sz="1000">
                          <a:effectLst/>
                        </a:rPr>
                        <a:t>4</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imi-</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iminwe</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fingers</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6"/>
                  </a:ext>
                </a:extLst>
              </a:tr>
              <a:tr h="543116">
                <a:tc>
                  <a:txBody>
                    <a:bodyPr/>
                    <a:lstStyle/>
                    <a:p>
                      <a:pPr>
                        <a:lnSpc>
                          <a:spcPct val="115000"/>
                        </a:lnSpc>
                        <a:spcAft>
                          <a:spcPts val="0"/>
                        </a:spcAft>
                      </a:pPr>
                      <a:r>
                        <a:rPr lang="en-US" sz="1000">
                          <a:effectLst/>
                        </a:rPr>
                        <a:t>5</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I(l)i- added to 1 syllable</a:t>
                      </a:r>
                      <a:endParaRPr lang="en-ZA" sz="900">
                        <a:effectLst/>
                      </a:endParaRPr>
                    </a:p>
                    <a:p>
                      <a:pPr>
                        <a:lnSpc>
                          <a:spcPct val="115000"/>
                        </a:lnSpc>
                        <a:spcAft>
                          <a:spcPts val="0"/>
                        </a:spcAft>
                      </a:pPr>
                      <a:r>
                        <a:rPr lang="en-US" sz="1000">
                          <a:effectLst/>
                        </a:rPr>
                        <a:t>i- more than 1</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iliso</a:t>
                      </a:r>
                      <a:endParaRPr lang="en-ZA" sz="900">
                        <a:effectLst/>
                      </a:endParaRPr>
                    </a:p>
                    <a:p>
                      <a:pPr>
                        <a:lnSpc>
                          <a:spcPct val="115000"/>
                        </a:lnSpc>
                        <a:spcAft>
                          <a:spcPts val="0"/>
                        </a:spcAft>
                      </a:pPr>
                      <a:r>
                        <a:rPr lang="en-US" sz="1000">
                          <a:effectLst/>
                        </a:rPr>
                        <a:t>idolo</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eye</a:t>
                      </a:r>
                      <a:endParaRPr lang="en-ZA" sz="900">
                        <a:effectLst/>
                      </a:endParaRPr>
                    </a:p>
                    <a:p>
                      <a:pPr>
                        <a:lnSpc>
                          <a:spcPct val="115000"/>
                        </a:lnSpc>
                        <a:spcAft>
                          <a:spcPts val="0"/>
                        </a:spcAft>
                      </a:pPr>
                      <a:r>
                        <a:rPr lang="en-US" sz="1000">
                          <a:effectLst/>
                        </a:rPr>
                        <a:t>knee</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7"/>
                  </a:ext>
                </a:extLst>
              </a:tr>
              <a:tr h="181039">
                <a:tc>
                  <a:txBody>
                    <a:bodyPr/>
                    <a:lstStyle/>
                    <a:p>
                      <a:pPr>
                        <a:lnSpc>
                          <a:spcPct val="115000"/>
                        </a:lnSpc>
                        <a:spcAft>
                          <a:spcPts val="0"/>
                        </a:spcAft>
                      </a:pPr>
                      <a:r>
                        <a:rPr lang="en-US" sz="1000">
                          <a:effectLst/>
                        </a:rPr>
                        <a:t>6</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ama- </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ama-dolo</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knees</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8"/>
                  </a:ext>
                </a:extLst>
              </a:tr>
              <a:tr h="181039">
                <a:tc>
                  <a:txBody>
                    <a:bodyPr/>
                    <a:lstStyle/>
                    <a:p>
                      <a:pPr>
                        <a:lnSpc>
                          <a:spcPct val="115000"/>
                        </a:lnSpc>
                        <a:spcAft>
                          <a:spcPts val="0"/>
                        </a:spcAft>
                      </a:pPr>
                      <a:r>
                        <a:rPr lang="en-US" sz="1000">
                          <a:effectLst/>
                        </a:rPr>
                        <a:t>7</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isi-</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isisu</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stomach</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09"/>
                  </a:ext>
                </a:extLst>
              </a:tr>
              <a:tr h="181039">
                <a:tc>
                  <a:txBody>
                    <a:bodyPr/>
                    <a:lstStyle/>
                    <a:p>
                      <a:pPr>
                        <a:lnSpc>
                          <a:spcPct val="115000"/>
                        </a:lnSpc>
                        <a:spcAft>
                          <a:spcPts val="0"/>
                        </a:spcAft>
                      </a:pPr>
                      <a:r>
                        <a:rPr lang="en-US" sz="1000">
                          <a:effectLst/>
                        </a:rPr>
                        <a:t>8</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I(z)i-</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izisu</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stomachs</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10"/>
                  </a:ext>
                </a:extLst>
              </a:tr>
              <a:tr h="724154">
                <a:tc>
                  <a:txBody>
                    <a:bodyPr/>
                    <a:lstStyle/>
                    <a:p>
                      <a:pPr>
                        <a:lnSpc>
                          <a:spcPct val="115000"/>
                        </a:lnSpc>
                        <a:spcAft>
                          <a:spcPts val="0"/>
                        </a:spcAft>
                      </a:pPr>
                      <a:r>
                        <a:rPr lang="en-US" sz="1000">
                          <a:effectLst/>
                        </a:rPr>
                        <a:t>9</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In(i)-</a:t>
                      </a:r>
                      <a:endParaRPr lang="en-ZA" sz="900">
                        <a:effectLst/>
                      </a:endParaRPr>
                    </a:p>
                    <a:p>
                      <a:pPr>
                        <a:lnSpc>
                          <a:spcPct val="115000"/>
                        </a:lnSpc>
                        <a:spcAft>
                          <a:spcPts val="0"/>
                        </a:spcAft>
                      </a:pPr>
                      <a:r>
                        <a:rPr lang="en-US" sz="1000">
                          <a:effectLst/>
                        </a:rPr>
                        <a:t> </a:t>
                      </a:r>
                      <a:endParaRPr lang="en-ZA" sz="900">
                        <a:effectLst/>
                      </a:endParaRPr>
                    </a:p>
                    <a:p>
                      <a:pPr>
                        <a:lnSpc>
                          <a:spcPct val="115000"/>
                        </a:lnSpc>
                        <a:spcAft>
                          <a:spcPts val="0"/>
                        </a:spcAft>
                      </a:pPr>
                      <a:r>
                        <a:rPr lang="en-US" sz="1000">
                          <a:effectLst/>
                        </a:rPr>
                        <a:t>im-</a:t>
                      </a:r>
                      <a:endParaRPr lang="en-ZA" sz="900">
                        <a:effectLst/>
                      </a:endParaRPr>
                    </a:p>
                    <a:p>
                      <a:pPr>
                        <a:lnSpc>
                          <a:spcPct val="115000"/>
                        </a:lnSpc>
                        <a:spcAft>
                          <a:spcPts val="0"/>
                        </a:spcAft>
                      </a:pPr>
                      <a:r>
                        <a:rPr lang="en-US" sz="1000">
                          <a:effectLst/>
                        </a:rPr>
                        <a:t>i-</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intso</a:t>
                      </a:r>
                      <a:endParaRPr lang="en-ZA" sz="900">
                        <a:effectLst/>
                      </a:endParaRPr>
                    </a:p>
                    <a:p>
                      <a:pPr>
                        <a:lnSpc>
                          <a:spcPct val="115000"/>
                        </a:lnSpc>
                        <a:spcAft>
                          <a:spcPts val="0"/>
                        </a:spcAft>
                      </a:pPr>
                      <a:r>
                        <a:rPr lang="en-US" sz="1000">
                          <a:effectLst/>
                        </a:rPr>
                        <a:t>intloko</a:t>
                      </a:r>
                      <a:endParaRPr lang="en-ZA" sz="900">
                        <a:effectLst/>
                      </a:endParaRPr>
                    </a:p>
                    <a:p>
                      <a:pPr>
                        <a:lnSpc>
                          <a:spcPct val="115000"/>
                        </a:lnSpc>
                        <a:spcAft>
                          <a:spcPts val="0"/>
                        </a:spcAft>
                      </a:pPr>
                      <a:r>
                        <a:rPr lang="en-US" sz="1000">
                          <a:effectLst/>
                        </a:rPr>
                        <a:t>impumlo</a:t>
                      </a:r>
                      <a:endParaRPr lang="en-ZA" sz="900">
                        <a:effectLst/>
                      </a:endParaRPr>
                    </a:p>
                    <a:p>
                      <a:pPr>
                        <a:lnSpc>
                          <a:spcPct val="115000"/>
                        </a:lnSpc>
                        <a:spcAft>
                          <a:spcPts val="0"/>
                        </a:spcAft>
                      </a:pPr>
                      <a:r>
                        <a:rPr lang="en-US" sz="1000">
                          <a:effectLst/>
                        </a:rPr>
                        <a:t>inaliti</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kidney</a:t>
                      </a:r>
                      <a:endParaRPr lang="en-ZA" sz="900">
                        <a:effectLst/>
                      </a:endParaRPr>
                    </a:p>
                    <a:p>
                      <a:pPr>
                        <a:lnSpc>
                          <a:spcPct val="115000"/>
                        </a:lnSpc>
                        <a:spcAft>
                          <a:spcPts val="0"/>
                        </a:spcAft>
                      </a:pPr>
                      <a:r>
                        <a:rPr lang="en-US" sz="1000">
                          <a:effectLst/>
                        </a:rPr>
                        <a:t>head</a:t>
                      </a:r>
                      <a:endParaRPr lang="en-ZA" sz="900">
                        <a:effectLst/>
                      </a:endParaRPr>
                    </a:p>
                    <a:p>
                      <a:pPr>
                        <a:lnSpc>
                          <a:spcPct val="115000"/>
                        </a:lnSpc>
                        <a:spcAft>
                          <a:spcPts val="0"/>
                        </a:spcAft>
                      </a:pPr>
                      <a:r>
                        <a:rPr lang="en-US" sz="1000">
                          <a:effectLst/>
                        </a:rPr>
                        <a:t>nose</a:t>
                      </a:r>
                      <a:endParaRPr lang="en-ZA" sz="900">
                        <a:effectLst/>
                      </a:endParaRPr>
                    </a:p>
                    <a:p>
                      <a:pPr>
                        <a:lnSpc>
                          <a:spcPct val="115000"/>
                        </a:lnSpc>
                        <a:spcAft>
                          <a:spcPts val="0"/>
                        </a:spcAft>
                      </a:pPr>
                      <a:r>
                        <a:rPr lang="en-US" sz="1000">
                          <a:effectLst/>
                        </a:rPr>
                        <a:t>needle/injection</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11"/>
                  </a:ext>
                </a:extLst>
              </a:tr>
              <a:tr h="724154">
                <a:tc>
                  <a:txBody>
                    <a:bodyPr/>
                    <a:lstStyle/>
                    <a:p>
                      <a:pPr>
                        <a:lnSpc>
                          <a:spcPct val="115000"/>
                        </a:lnSpc>
                        <a:spcAft>
                          <a:spcPts val="0"/>
                        </a:spcAft>
                      </a:pPr>
                      <a:r>
                        <a:rPr lang="en-US" sz="1000">
                          <a:effectLst/>
                        </a:rPr>
                        <a:t>10</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izin- one syllable</a:t>
                      </a:r>
                      <a:endParaRPr lang="en-ZA" sz="900">
                        <a:effectLst/>
                      </a:endParaRPr>
                    </a:p>
                    <a:p>
                      <a:pPr>
                        <a:lnSpc>
                          <a:spcPct val="115000"/>
                        </a:lnSpc>
                        <a:spcAft>
                          <a:spcPts val="0"/>
                        </a:spcAft>
                      </a:pPr>
                      <a:r>
                        <a:rPr lang="en-US" sz="1000">
                          <a:effectLst/>
                        </a:rPr>
                        <a:t>iin-</a:t>
                      </a:r>
                      <a:endParaRPr lang="en-ZA" sz="900">
                        <a:effectLst/>
                      </a:endParaRPr>
                    </a:p>
                    <a:p>
                      <a:pPr>
                        <a:lnSpc>
                          <a:spcPct val="115000"/>
                        </a:lnSpc>
                        <a:spcAft>
                          <a:spcPts val="0"/>
                        </a:spcAft>
                      </a:pPr>
                      <a:r>
                        <a:rPr lang="en-US" sz="1000">
                          <a:effectLst/>
                        </a:rPr>
                        <a:t>iim-</a:t>
                      </a:r>
                      <a:endParaRPr lang="en-ZA" sz="900">
                        <a:effectLst/>
                      </a:endParaRPr>
                    </a:p>
                    <a:p>
                      <a:pPr>
                        <a:lnSpc>
                          <a:spcPct val="115000"/>
                        </a:lnSpc>
                        <a:spcAft>
                          <a:spcPts val="0"/>
                        </a:spcAft>
                      </a:pPr>
                      <a:r>
                        <a:rPr lang="en-US" sz="1000">
                          <a:effectLst/>
                        </a:rPr>
                        <a:t>ii-</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izintso</a:t>
                      </a:r>
                      <a:endParaRPr lang="en-ZA" sz="900">
                        <a:effectLst/>
                      </a:endParaRPr>
                    </a:p>
                    <a:p>
                      <a:pPr>
                        <a:lnSpc>
                          <a:spcPct val="115000"/>
                        </a:lnSpc>
                        <a:spcAft>
                          <a:spcPts val="0"/>
                        </a:spcAft>
                      </a:pPr>
                      <a:r>
                        <a:rPr lang="en-US" sz="1000">
                          <a:effectLst/>
                        </a:rPr>
                        <a:t>iintloko</a:t>
                      </a:r>
                      <a:endParaRPr lang="en-ZA" sz="900">
                        <a:effectLst/>
                      </a:endParaRPr>
                    </a:p>
                    <a:p>
                      <a:pPr>
                        <a:lnSpc>
                          <a:spcPct val="115000"/>
                        </a:lnSpc>
                        <a:spcAft>
                          <a:spcPts val="0"/>
                        </a:spcAft>
                      </a:pPr>
                      <a:r>
                        <a:rPr lang="en-US" sz="1000">
                          <a:effectLst/>
                        </a:rPr>
                        <a:t>iimpumlo</a:t>
                      </a:r>
                      <a:endParaRPr lang="en-ZA" sz="900">
                        <a:effectLst/>
                      </a:endParaRPr>
                    </a:p>
                    <a:p>
                      <a:pPr>
                        <a:lnSpc>
                          <a:spcPct val="115000"/>
                        </a:lnSpc>
                        <a:spcAft>
                          <a:spcPts val="0"/>
                        </a:spcAft>
                      </a:pPr>
                      <a:r>
                        <a:rPr lang="en-US" sz="1000">
                          <a:effectLst/>
                        </a:rPr>
                        <a:t>iinaliti</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kidneys</a:t>
                      </a:r>
                      <a:endParaRPr lang="en-ZA" sz="900">
                        <a:effectLst/>
                      </a:endParaRPr>
                    </a:p>
                    <a:p>
                      <a:pPr>
                        <a:lnSpc>
                          <a:spcPct val="115000"/>
                        </a:lnSpc>
                        <a:spcAft>
                          <a:spcPts val="0"/>
                        </a:spcAft>
                      </a:pPr>
                      <a:r>
                        <a:rPr lang="en-US" sz="1000">
                          <a:effectLst/>
                        </a:rPr>
                        <a:t>heads</a:t>
                      </a:r>
                      <a:endParaRPr lang="en-ZA" sz="900">
                        <a:effectLst/>
                      </a:endParaRPr>
                    </a:p>
                    <a:p>
                      <a:pPr>
                        <a:lnSpc>
                          <a:spcPct val="115000"/>
                        </a:lnSpc>
                        <a:spcAft>
                          <a:spcPts val="0"/>
                        </a:spcAft>
                      </a:pPr>
                      <a:r>
                        <a:rPr lang="en-US" sz="1000">
                          <a:effectLst/>
                        </a:rPr>
                        <a:t>noses</a:t>
                      </a:r>
                      <a:endParaRPr lang="en-ZA" sz="900">
                        <a:effectLst/>
                      </a:endParaRPr>
                    </a:p>
                    <a:p>
                      <a:pPr>
                        <a:lnSpc>
                          <a:spcPct val="115000"/>
                        </a:lnSpc>
                        <a:spcAft>
                          <a:spcPts val="0"/>
                        </a:spcAft>
                      </a:pPr>
                      <a:r>
                        <a:rPr lang="en-US" sz="1000">
                          <a:effectLst/>
                        </a:rPr>
                        <a:t>needles</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12"/>
                  </a:ext>
                </a:extLst>
              </a:tr>
              <a:tr h="362077">
                <a:tc>
                  <a:txBody>
                    <a:bodyPr/>
                    <a:lstStyle/>
                    <a:p>
                      <a:pPr>
                        <a:lnSpc>
                          <a:spcPct val="115000"/>
                        </a:lnSpc>
                        <a:spcAft>
                          <a:spcPts val="0"/>
                        </a:spcAft>
                      </a:pPr>
                      <a:r>
                        <a:rPr lang="en-US" sz="1000">
                          <a:effectLst/>
                        </a:rPr>
                        <a:t>11</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U(lu)- to one syllable</a:t>
                      </a:r>
                      <a:endParaRPr lang="en-ZA" sz="900">
                        <a:effectLst/>
                      </a:endParaRPr>
                    </a:p>
                    <a:p>
                      <a:pPr>
                        <a:lnSpc>
                          <a:spcPct val="115000"/>
                        </a:lnSpc>
                        <a:spcAft>
                          <a:spcPts val="0"/>
                        </a:spcAft>
                      </a:pPr>
                      <a:r>
                        <a:rPr lang="en-US" sz="1000">
                          <a:effectLst/>
                        </a:rPr>
                        <a:t>Plural in class 10</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ulusu</a:t>
                      </a:r>
                      <a:endParaRPr lang="en-ZA" sz="900">
                        <a:effectLst/>
                      </a:endParaRPr>
                    </a:p>
                    <a:p>
                      <a:pPr>
                        <a:lnSpc>
                          <a:spcPct val="115000"/>
                        </a:lnSpc>
                        <a:spcAft>
                          <a:spcPts val="0"/>
                        </a:spcAft>
                      </a:pPr>
                      <a:r>
                        <a:rPr lang="en-US" sz="1000">
                          <a:effectLst/>
                        </a:rPr>
                        <a:t>u</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skin</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13"/>
                  </a:ext>
                </a:extLst>
              </a:tr>
              <a:tr h="181039">
                <a:tc>
                  <a:txBody>
                    <a:bodyPr/>
                    <a:lstStyle/>
                    <a:p>
                      <a:pPr>
                        <a:lnSpc>
                          <a:spcPct val="115000"/>
                        </a:lnSpc>
                        <a:spcAft>
                          <a:spcPts val="0"/>
                        </a:spcAft>
                      </a:pPr>
                      <a:r>
                        <a:rPr lang="en-US" sz="1000">
                          <a:effectLst/>
                        </a:rPr>
                        <a:t>14</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ubu-</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 </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 </a:t>
                      </a:r>
                      <a:endParaRPr lang="en-ZA" sz="900">
                        <a:effectLst/>
                        <a:latin typeface="Calibri"/>
                        <a:ea typeface="Calibri"/>
                        <a:cs typeface="Times New Roman"/>
                      </a:endParaRPr>
                    </a:p>
                  </a:txBody>
                  <a:tcPr marL="59034" marR="59034" marT="0" marB="0"/>
                </a:tc>
                <a:extLst>
                  <a:ext uri="{0D108BD9-81ED-4DB2-BD59-A6C34878D82A}">
                    <a16:rowId xmlns:a16="http://schemas.microsoft.com/office/drawing/2014/main" xmlns="" val="10014"/>
                  </a:ext>
                </a:extLst>
              </a:tr>
              <a:tr h="181039">
                <a:tc>
                  <a:txBody>
                    <a:bodyPr/>
                    <a:lstStyle/>
                    <a:p>
                      <a:pPr>
                        <a:lnSpc>
                          <a:spcPct val="115000"/>
                        </a:lnSpc>
                        <a:spcAft>
                          <a:spcPts val="0"/>
                        </a:spcAft>
                      </a:pPr>
                      <a:r>
                        <a:rPr lang="en-US" sz="1000">
                          <a:effectLst/>
                        </a:rPr>
                        <a:t>15</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Uku-/ukw-/uk-</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a:effectLst/>
                        </a:rPr>
                        <a:t> </a:t>
                      </a:r>
                      <a:endParaRPr lang="en-ZA" sz="900">
                        <a:effectLst/>
                        <a:latin typeface="Calibri"/>
                        <a:ea typeface="Calibri"/>
                        <a:cs typeface="Times New Roman"/>
                      </a:endParaRPr>
                    </a:p>
                  </a:txBody>
                  <a:tcPr marL="59034" marR="59034" marT="0" marB="0"/>
                </a:tc>
                <a:tc>
                  <a:txBody>
                    <a:bodyPr/>
                    <a:lstStyle/>
                    <a:p>
                      <a:pPr>
                        <a:lnSpc>
                          <a:spcPct val="115000"/>
                        </a:lnSpc>
                        <a:spcAft>
                          <a:spcPts val="0"/>
                        </a:spcAft>
                      </a:pPr>
                      <a:r>
                        <a:rPr lang="en-US" sz="1000" dirty="0">
                          <a:effectLst/>
                        </a:rPr>
                        <a:t> </a:t>
                      </a:r>
                      <a:endParaRPr lang="en-ZA" sz="900" dirty="0">
                        <a:effectLst/>
                        <a:latin typeface="Calibri"/>
                        <a:ea typeface="Calibri"/>
                        <a:cs typeface="Times New Roman"/>
                      </a:endParaRPr>
                    </a:p>
                  </a:txBody>
                  <a:tcPr marL="59034" marR="59034" marT="0" marB="0"/>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717758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ZA" b="1" dirty="0"/>
              <a:t>Verbs</a:t>
            </a:r>
            <a:r>
              <a:rPr lang="en-ZA" dirty="0"/>
              <a:t/>
            </a:r>
            <a:br>
              <a:rPr lang="en-ZA" dirty="0"/>
            </a:br>
            <a:endParaRPr lang="en-ZA" dirty="0"/>
          </a:p>
        </p:txBody>
      </p:sp>
      <p:sp>
        <p:nvSpPr>
          <p:cNvPr id="3" name="Content Placeholder 2"/>
          <p:cNvSpPr>
            <a:spLocks noGrp="1"/>
          </p:cNvSpPr>
          <p:nvPr>
            <p:ph idx="1"/>
          </p:nvPr>
        </p:nvSpPr>
        <p:spPr>
          <a:xfrm>
            <a:off x="457200" y="838200"/>
            <a:ext cx="8229600" cy="5287963"/>
          </a:xfrm>
        </p:spPr>
        <p:txBody>
          <a:bodyPr>
            <a:normAutofit fontScale="85000" lnSpcReduction="20000"/>
          </a:bodyPr>
          <a:lstStyle/>
          <a:p>
            <a:pPr marL="0" indent="0">
              <a:buNone/>
            </a:pPr>
            <a:r>
              <a:rPr lang="en-ZA" dirty="0"/>
              <a:t>Xhosa verbs are highly inflected</a:t>
            </a:r>
          </a:p>
          <a:p>
            <a:pPr marL="0" indent="0">
              <a:buNone/>
            </a:pPr>
            <a:endParaRPr lang="en-ZA" dirty="0"/>
          </a:p>
          <a:p>
            <a:pPr marL="0" indent="0">
              <a:buNone/>
            </a:pPr>
            <a:r>
              <a:rPr lang="en-GB" dirty="0"/>
              <a:t>The Xhosa verb has one important characteristic, </a:t>
            </a:r>
            <a:r>
              <a:rPr lang="en-GB" dirty="0" err="1"/>
              <a:t>viz</a:t>
            </a:r>
            <a:r>
              <a:rPr lang="en-GB" dirty="0"/>
              <a:t> that it consists of a root or a radical which carries its basic meaning. This root, by itself, cannot be used in the language. Only after certain prefixes and suffixes have been added to this root, does it acquire functional value</a:t>
            </a:r>
          </a:p>
          <a:p>
            <a:pPr marL="0" indent="0">
              <a:buNone/>
            </a:pPr>
            <a:endParaRPr lang="en-ZA" dirty="0"/>
          </a:p>
          <a:p>
            <a:pPr marL="0" indent="0">
              <a:buNone/>
            </a:pPr>
            <a:r>
              <a:rPr lang="en-ZA" dirty="0"/>
              <a:t>an example, the composition of the verb In the sentence </a:t>
            </a:r>
          </a:p>
          <a:p>
            <a:pPr marL="0" indent="0" algn="ctr">
              <a:buNone/>
            </a:pPr>
            <a:r>
              <a:rPr lang="en-ZA" dirty="0"/>
              <a:t>Um-</a:t>
            </a:r>
            <a:r>
              <a:rPr lang="en-ZA" dirty="0" err="1"/>
              <a:t>ntwana</a:t>
            </a:r>
            <a:r>
              <a:rPr lang="en-ZA" dirty="0"/>
              <a:t> u-</a:t>
            </a:r>
            <a:r>
              <a:rPr lang="en-ZA" dirty="0" err="1"/>
              <a:t>ya</a:t>
            </a:r>
            <a:r>
              <a:rPr lang="en-ZA" dirty="0"/>
              <a:t>-</a:t>
            </a:r>
            <a:r>
              <a:rPr lang="en-ZA" dirty="0" err="1"/>
              <a:t>wa</a:t>
            </a:r>
            <a:r>
              <a:rPr lang="en-ZA" dirty="0"/>
              <a:t>-</a:t>
            </a:r>
            <a:r>
              <a:rPr lang="en-ZA" dirty="0" err="1"/>
              <a:t>sel</a:t>
            </a:r>
            <a:r>
              <a:rPr lang="en-ZA" dirty="0"/>
              <a:t>-a </a:t>
            </a:r>
            <a:r>
              <a:rPr lang="en-ZA" dirty="0" err="1"/>
              <a:t>ama-nzi</a:t>
            </a:r>
            <a:r>
              <a:rPr lang="en-ZA" dirty="0"/>
              <a:t> ‘</a:t>
            </a:r>
          </a:p>
          <a:p>
            <a:pPr marL="0" indent="0" algn="ctr">
              <a:buNone/>
            </a:pPr>
            <a:r>
              <a:rPr lang="en-ZA" dirty="0" err="1"/>
              <a:t>Det</a:t>
            </a:r>
            <a:r>
              <a:rPr lang="en-ZA" dirty="0"/>
              <a:t>-child he-</a:t>
            </a:r>
            <a:r>
              <a:rPr lang="en-ZA" dirty="0" err="1"/>
              <a:t>pres</a:t>
            </a:r>
            <a:r>
              <a:rPr lang="en-ZA" dirty="0"/>
              <a:t>-it-drink </a:t>
            </a:r>
            <a:r>
              <a:rPr lang="en-ZA" dirty="0" err="1"/>
              <a:t>det</a:t>
            </a:r>
            <a:r>
              <a:rPr lang="en-ZA" dirty="0"/>
              <a:t>-water</a:t>
            </a:r>
          </a:p>
          <a:p>
            <a:pPr marL="0" indent="0" fontAlgn="base">
              <a:buNone/>
            </a:pPr>
            <a:r>
              <a:rPr lang="en-ZA" i="1" dirty="0"/>
              <a:t>		Sing-child  SC-TM-OC-VERB-(TA) PL-water</a:t>
            </a:r>
            <a:endParaRPr lang="en-ZA" dirty="0"/>
          </a:p>
          <a:p>
            <a:pPr marL="0" indent="0" fontAlgn="base">
              <a:buNone/>
            </a:pPr>
            <a:r>
              <a:rPr lang="en-ZA" dirty="0"/>
              <a:t>		the child drinks water’</a:t>
            </a:r>
          </a:p>
          <a:p>
            <a:pPr marL="0" indent="0">
              <a:buNone/>
            </a:pPr>
            <a:endParaRPr lang="en-ZA" dirty="0"/>
          </a:p>
          <a:p>
            <a:pPr marL="0" indent="0">
              <a:buNone/>
            </a:pPr>
            <a:endParaRPr lang="en-ZA" dirty="0"/>
          </a:p>
          <a:p>
            <a:pPr algn="ctr"/>
            <a:endParaRPr lang="en-ZA" dirty="0"/>
          </a:p>
        </p:txBody>
      </p:sp>
    </p:spTree>
    <p:extLst>
      <p:ext uri="{BB962C8B-B14F-4D97-AF65-F5344CB8AC3E}">
        <p14:creationId xmlns:p14="http://schemas.microsoft.com/office/powerpoint/2010/main" val="631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ZA"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GB" dirty="0"/>
              <a:t>Different suffixes, also called verbal extensions or verbal derivative suffixes, are added to the root in order to enlarge the applicability of the basic meaning to different contexts</a:t>
            </a:r>
          </a:p>
          <a:p>
            <a:endParaRPr lang="en-GB" dirty="0"/>
          </a:p>
          <a:p>
            <a:pPr marL="0" indent="0">
              <a:buNone/>
            </a:pPr>
            <a:r>
              <a:rPr lang="en-GB" i="1" dirty="0"/>
              <a:t>-</a:t>
            </a:r>
            <a:r>
              <a:rPr lang="en-GB" i="1" dirty="0" err="1"/>
              <a:t>FUNDa</a:t>
            </a:r>
            <a:r>
              <a:rPr lang="en-GB" i="1" dirty="0"/>
              <a:t> means "learn" or "read“  (neg: a-</a:t>
            </a:r>
            <a:r>
              <a:rPr lang="en-GB" i="1" dirty="0" err="1"/>
              <a:t>ndi</a:t>
            </a:r>
            <a:r>
              <a:rPr lang="en-GB" i="1" dirty="0"/>
              <a:t>-fund-</a:t>
            </a:r>
            <a:r>
              <a:rPr lang="en-GB" i="1" dirty="0" err="1"/>
              <a:t>i</a:t>
            </a:r>
            <a:r>
              <a:rPr lang="en-GB" i="1" dirty="0"/>
              <a:t>)</a:t>
            </a:r>
          </a:p>
          <a:p>
            <a:pPr marL="0" indent="0">
              <a:buNone/>
            </a:pPr>
            <a:r>
              <a:rPr lang="en-GB" i="1" dirty="0"/>
              <a:t>-</a:t>
            </a:r>
            <a:r>
              <a:rPr lang="en-GB" i="1" dirty="0" err="1"/>
              <a:t>FUNDwa</a:t>
            </a:r>
            <a:r>
              <a:rPr lang="en-GB" i="1" dirty="0"/>
              <a:t> means “be learnt" or "read</a:t>
            </a:r>
          </a:p>
          <a:p>
            <a:pPr marL="0" indent="0">
              <a:buNone/>
            </a:pPr>
            <a:r>
              <a:rPr lang="en-GB" i="1" dirty="0" err="1"/>
              <a:t>FUNDeka</a:t>
            </a:r>
            <a:r>
              <a:rPr lang="en-GB" i="1" dirty="0"/>
              <a:t> means "legible" or "readable</a:t>
            </a:r>
          </a:p>
          <a:p>
            <a:pPr marL="0" indent="0">
              <a:buNone/>
            </a:pPr>
            <a:r>
              <a:rPr lang="en-GB" i="1" dirty="0"/>
              <a:t>-</a:t>
            </a:r>
            <a:r>
              <a:rPr lang="en-GB" i="1" dirty="0" err="1"/>
              <a:t>FUNDela</a:t>
            </a:r>
            <a:r>
              <a:rPr lang="en-GB" i="1" dirty="0"/>
              <a:t> means "learn/read for'" </a:t>
            </a:r>
          </a:p>
          <a:p>
            <a:pPr marL="0" indent="0">
              <a:buNone/>
            </a:pPr>
            <a:r>
              <a:rPr lang="en-GB" i="1" dirty="0"/>
              <a:t>-</a:t>
            </a:r>
            <a:r>
              <a:rPr lang="en-GB" i="1" dirty="0" err="1"/>
              <a:t>FUNDile</a:t>
            </a:r>
            <a:r>
              <a:rPr lang="en-GB" i="1" dirty="0"/>
              <a:t> means "have learnt"</a:t>
            </a:r>
            <a:endParaRPr lang="en-ZA" dirty="0"/>
          </a:p>
          <a:p>
            <a:pPr marL="0" indent="0">
              <a:buNone/>
            </a:pPr>
            <a:r>
              <a:rPr lang="en-GB" i="1" dirty="0"/>
              <a:t>-</a:t>
            </a:r>
            <a:r>
              <a:rPr lang="en-GB" i="1" dirty="0" err="1"/>
              <a:t>FUNDisa</a:t>
            </a:r>
            <a:r>
              <a:rPr lang="en-GB" i="1" dirty="0"/>
              <a:t> means "cause to learn/teach/instruct" -</a:t>
            </a:r>
            <a:r>
              <a:rPr lang="en-GB" i="1" dirty="0" err="1"/>
              <a:t>FUNDana</a:t>
            </a:r>
            <a:r>
              <a:rPr lang="en-GB" i="1" dirty="0"/>
              <a:t> means "learn/read together" </a:t>
            </a:r>
          </a:p>
          <a:p>
            <a:pPr marL="0" indent="0">
              <a:buNone/>
            </a:pPr>
            <a:r>
              <a:rPr lang="en-GB" i="1" dirty="0"/>
              <a:t>-</a:t>
            </a:r>
            <a:r>
              <a:rPr lang="en-GB" i="1" dirty="0" err="1"/>
              <a:t>FUNDisana</a:t>
            </a:r>
            <a:r>
              <a:rPr lang="en-GB" i="1" dirty="0"/>
              <a:t> means "teach one another“</a:t>
            </a:r>
          </a:p>
          <a:p>
            <a:pPr marL="0" indent="0">
              <a:buNone/>
            </a:pPr>
            <a:endParaRPr lang="en-GB" i="1" dirty="0"/>
          </a:p>
          <a:p>
            <a:pPr marL="0" indent="0">
              <a:buNone/>
            </a:pPr>
            <a:endParaRPr lang="en-GB" i="1" dirty="0"/>
          </a:p>
          <a:p>
            <a:pPr marL="0" indent="0">
              <a:buNone/>
            </a:pPr>
            <a:endParaRPr lang="en-GB" i="1" dirty="0"/>
          </a:p>
          <a:p>
            <a:pPr marL="0" indent="0">
              <a:buNone/>
            </a:pPr>
            <a:endParaRPr lang="en-ZA" dirty="0"/>
          </a:p>
          <a:p>
            <a:endParaRPr lang="en-ZA" dirty="0"/>
          </a:p>
        </p:txBody>
      </p:sp>
    </p:spTree>
    <p:extLst>
      <p:ext uri="{BB962C8B-B14F-4D97-AF65-F5344CB8AC3E}">
        <p14:creationId xmlns:p14="http://schemas.microsoft.com/office/powerpoint/2010/main" val="1368064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DFCDF-EA66-45F6-9CFA-55211DDF43B1}"/>
              </a:ext>
            </a:extLst>
          </p:cNvPr>
          <p:cNvSpPr>
            <a:spLocks noGrp="1"/>
          </p:cNvSpPr>
          <p:nvPr>
            <p:ph type="title"/>
          </p:nvPr>
        </p:nvSpPr>
        <p:spPr>
          <a:xfrm>
            <a:off x="457200" y="274638"/>
            <a:ext cx="8229600" cy="792162"/>
          </a:xfrm>
        </p:spPr>
        <p:txBody>
          <a:bodyPr/>
          <a:lstStyle/>
          <a:p>
            <a:r>
              <a:rPr lang="en-ZA" dirty="0"/>
              <a:t>Tense </a:t>
            </a:r>
          </a:p>
        </p:txBody>
      </p:sp>
      <p:graphicFrame>
        <p:nvGraphicFramePr>
          <p:cNvPr id="5" name="Content Placeholder 4">
            <a:extLst>
              <a:ext uri="{FF2B5EF4-FFF2-40B4-BE49-F238E27FC236}">
                <a16:creationId xmlns:a16="http://schemas.microsoft.com/office/drawing/2014/main" xmlns="" id="{94F72205-1812-4950-BF96-C8F96F9FD7E3}"/>
              </a:ext>
            </a:extLst>
          </p:cNvPr>
          <p:cNvGraphicFramePr>
            <a:graphicFrameLocks noGrp="1"/>
          </p:cNvGraphicFramePr>
          <p:nvPr>
            <p:ph idx="1"/>
            <p:extLst>
              <p:ext uri="{D42A27DB-BD31-4B8C-83A1-F6EECF244321}">
                <p14:modId xmlns:p14="http://schemas.microsoft.com/office/powerpoint/2010/main" val="4061017117"/>
              </p:ext>
            </p:extLst>
          </p:nvPr>
        </p:nvGraphicFramePr>
        <p:xfrm>
          <a:off x="228600" y="1066800"/>
          <a:ext cx="8458199" cy="1849120"/>
        </p:xfrm>
        <a:graphic>
          <a:graphicData uri="http://schemas.openxmlformats.org/drawingml/2006/table">
            <a:tbl>
              <a:tblPr firstRow="1" bandRow="1">
                <a:tableStyleId>{5C22544A-7EE6-4342-B048-85BDC9FD1C3A}</a:tableStyleId>
              </a:tblPr>
              <a:tblGrid>
                <a:gridCol w="877738">
                  <a:extLst>
                    <a:ext uri="{9D8B030D-6E8A-4147-A177-3AD203B41FA5}">
                      <a16:colId xmlns:a16="http://schemas.microsoft.com/office/drawing/2014/main" xmlns="" val="1530904350"/>
                    </a:ext>
                  </a:extLst>
                </a:gridCol>
                <a:gridCol w="1793273">
                  <a:extLst>
                    <a:ext uri="{9D8B030D-6E8A-4147-A177-3AD203B41FA5}">
                      <a16:colId xmlns:a16="http://schemas.microsoft.com/office/drawing/2014/main" xmlns="" val="4093177097"/>
                    </a:ext>
                  </a:extLst>
                </a:gridCol>
                <a:gridCol w="2849078">
                  <a:extLst>
                    <a:ext uri="{9D8B030D-6E8A-4147-A177-3AD203B41FA5}">
                      <a16:colId xmlns:a16="http://schemas.microsoft.com/office/drawing/2014/main" xmlns="" val="1826029221"/>
                    </a:ext>
                  </a:extLst>
                </a:gridCol>
                <a:gridCol w="2314875">
                  <a:extLst>
                    <a:ext uri="{9D8B030D-6E8A-4147-A177-3AD203B41FA5}">
                      <a16:colId xmlns:a16="http://schemas.microsoft.com/office/drawing/2014/main" xmlns="" val="2572530084"/>
                    </a:ext>
                  </a:extLst>
                </a:gridCol>
                <a:gridCol w="623235">
                  <a:extLst>
                    <a:ext uri="{9D8B030D-6E8A-4147-A177-3AD203B41FA5}">
                      <a16:colId xmlns:a16="http://schemas.microsoft.com/office/drawing/2014/main" xmlns="" val="503411922"/>
                    </a:ext>
                  </a:extLst>
                </a:gridCol>
              </a:tblGrid>
              <a:tr h="370840">
                <a:tc>
                  <a:txBody>
                    <a:bodyPr/>
                    <a:lstStyle/>
                    <a:p>
                      <a:endParaRPr lang="en-ZA" dirty="0"/>
                    </a:p>
                  </a:txBody>
                  <a:tcPr/>
                </a:tc>
                <a:tc>
                  <a:txBody>
                    <a:bodyPr/>
                    <a:lstStyle/>
                    <a:p>
                      <a:r>
                        <a:rPr lang="en-ZA" dirty="0"/>
                        <a:t>POS</a:t>
                      </a:r>
                    </a:p>
                  </a:txBody>
                  <a:tcPr/>
                </a:tc>
                <a:tc>
                  <a:txBody>
                    <a:bodyPr/>
                    <a:lstStyle/>
                    <a:p>
                      <a:r>
                        <a:rPr lang="en-ZA" dirty="0"/>
                        <a:t>SF</a:t>
                      </a:r>
                    </a:p>
                  </a:txBody>
                  <a:tcPr/>
                </a:tc>
                <a:tc>
                  <a:txBody>
                    <a:bodyPr/>
                    <a:lstStyle/>
                    <a:p>
                      <a:r>
                        <a:rPr lang="en-ZA" dirty="0"/>
                        <a:t>NEG</a:t>
                      </a:r>
                    </a:p>
                  </a:txBody>
                  <a:tcPr/>
                </a:tc>
                <a:tc>
                  <a:txBody>
                    <a:bodyPr/>
                    <a:lstStyle/>
                    <a:p>
                      <a:endParaRPr lang="en-ZA" dirty="0"/>
                    </a:p>
                  </a:txBody>
                  <a:tcPr/>
                </a:tc>
                <a:extLst>
                  <a:ext uri="{0D108BD9-81ED-4DB2-BD59-A6C34878D82A}">
                    <a16:rowId xmlns:a16="http://schemas.microsoft.com/office/drawing/2014/main" xmlns="" val="3241048045"/>
                  </a:ext>
                </a:extLst>
              </a:tr>
              <a:tr h="467360">
                <a:tc>
                  <a:txBody>
                    <a:bodyPr/>
                    <a:lstStyle/>
                    <a:p>
                      <a:r>
                        <a:rPr lang="en-ZA" dirty="0"/>
                        <a:t>Pres </a:t>
                      </a:r>
                    </a:p>
                  </a:txBody>
                  <a:tcPr/>
                </a:tc>
                <a:tc>
                  <a:txBody>
                    <a:bodyPr/>
                    <a:lstStyle/>
                    <a:p>
                      <a:r>
                        <a:rPr lang="en-ZA" dirty="0" err="1"/>
                        <a:t>Ndi</a:t>
                      </a:r>
                      <a:r>
                        <a:rPr lang="en-ZA" dirty="0"/>
                        <a:t>-</a:t>
                      </a:r>
                      <a:r>
                        <a:rPr lang="en-ZA" dirty="0" err="1"/>
                        <a:t>ya</a:t>
                      </a:r>
                      <a:r>
                        <a:rPr lang="en-ZA" dirty="0"/>
                        <a:t>-bon-a</a:t>
                      </a:r>
                    </a:p>
                  </a:txBody>
                  <a:tcPr/>
                </a:tc>
                <a:tc>
                  <a:txBody>
                    <a:bodyPr/>
                    <a:lstStyle/>
                    <a:p>
                      <a:r>
                        <a:rPr lang="en-ZA" dirty="0" err="1"/>
                        <a:t>Ndi</a:t>
                      </a:r>
                      <a:r>
                        <a:rPr lang="en-ZA" dirty="0"/>
                        <a:t>-bon-a </a:t>
                      </a:r>
                      <a:r>
                        <a:rPr lang="en-ZA" dirty="0" err="1"/>
                        <a:t>inja</a:t>
                      </a:r>
                      <a:endParaRPr lang="en-ZA" dirty="0"/>
                    </a:p>
                  </a:txBody>
                  <a:tcPr/>
                </a:tc>
                <a:tc>
                  <a:txBody>
                    <a:bodyPr/>
                    <a:lstStyle/>
                    <a:p>
                      <a:r>
                        <a:rPr lang="en-ZA" dirty="0"/>
                        <a:t>A-</a:t>
                      </a:r>
                      <a:r>
                        <a:rPr lang="en-ZA" dirty="0" err="1"/>
                        <a:t>ndi</a:t>
                      </a:r>
                      <a:r>
                        <a:rPr lang="en-ZA" dirty="0"/>
                        <a:t>-bon-</a:t>
                      </a:r>
                      <a:r>
                        <a:rPr lang="en-ZA" dirty="0" err="1"/>
                        <a:t>i</a:t>
                      </a:r>
                      <a:endParaRPr lang="en-ZA" dirty="0"/>
                    </a:p>
                  </a:txBody>
                  <a:tcPr/>
                </a:tc>
                <a:tc>
                  <a:txBody>
                    <a:bodyPr/>
                    <a:lstStyle/>
                    <a:p>
                      <a:endParaRPr lang="en-ZA"/>
                    </a:p>
                  </a:txBody>
                  <a:tcPr/>
                </a:tc>
                <a:extLst>
                  <a:ext uri="{0D108BD9-81ED-4DB2-BD59-A6C34878D82A}">
                    <a16:rowId xmlns:a16="http://schemas.microsoft.com/office/drawing/2014/main" xmlns="" val="3641939791"/>
                  </a:ext>
                </a:extLst>
              </a:tr>
              <a:tr h="370840">
                <a:tc>
                  <a:txBody>
                    <a:bodyPr/>
                    <a:lstStyle/>
                    <a:p>
                      <a:r>
                        <a:rPr lang="en-ZA" dirty="0" err="1"/>
                        <a:t>Pst</a:t>
                      </a:r>
                      <a:endParaRPr lang="en-ZA" dirty="0"/>
                    </a:p>
                    <a:p>
                      <a:r>
                        <a:rPr lang="en-ZA" dirty="0" err="1"/>
                        <a:t>fut</a:t>
                      </a:r>
                      <a:endParaRPr lang="en-ZA" dirty="0"/>
                    </a:p>
                  </a:txBody>
                  <a:tcPr/>
                </a:tc>
                <a:tc>
                  <a:txBody>
                    <a:bodyPr/>
                    <a:lstStyle/>
                    <a:p>
                      <a:r>
                        <a:rPr lang="en-ZA" dirty="0" err="1"/>
                        <a:t>Ndi</a:t>
                      </a:r>
                      <a:r>
                        <a:rPr lang="en-ZA" dirty="0"/>
                        <a:t>-bon-</a:t>
                      </a:r>
                      <a:r>
                        <a:rPr lang="en-ZA" dirty="0" err="1"/>
                        <a:t>ile</a:t>
                      </a:r>
                      <a:endParaRPr lang="en-ZA" dirty="0"/>
                    </a:p>
                    <a:p>
                      <a:r>
                        <a:rPr lang="en-ZA" dirty="0" err="1"/>
                        <a:t>Ndi-za</a:t>
                      </a:r>
                      <a:r>
                        <a:rPr lang="en-ZA" dirty="0"/>
                        <a:t> </a:t>
                      </a:r>
                      <a:r>
                        <a:rPr lang="en-ZA" dirty="0" err="1"/>
                        <a:t>ku</a:t>
                      </a:r>
                      <a:r>
                        <a:rPr lang="en-ZA" dirty="0"/>
                        <a:t>-bona</a:t>
                      </a:r>
                    </a:p>
                  </a:txBody>
                  <a:tcPr/>
                </a:tc>
                <a:tc>
                  <a:txBody>
                    <a:bodyPr/>
                    <a:lstStyle/>
                    <a:p>
                      <a:r>
                        <a:rPr lang="en-ZA" dirty="0" err="1"/>
                        <a:t>Ndi</a:t>
                      </a:r>
                      <a:r>
                        <a:rPr lang="en-ZA" dirty="0"/>
                        <a:t>-bon-e</a:t>
                      </a:r>
                    </a:p>
                    <a:p>
                      <a:r>
                        <a:rPr lang="en-ZA" dirty="0" err="1"/>
                        <a:t>Ndi</a:t>
                      </a:r>
                      <a:r>
                        <a:rPr lang="en-ZA" dirty="0"/>
                        <a:t>-zo-bon-a</a:t>
                      </a:r>
                    </a:p>
                  </a:txBody>
                  <a:tcPr/>
                </a:tc>
                <a:tc>
                  <a:txBody>
                    <a:bodyPr/>
                    <a:lstStyle/>
                    <a:p>
                      <a:r>
                        <a:rPr lang="en-ZA" dirty="0"/>
                        <a:t>A-</a:t>
                      </a:r>
                      <a:r>
                        <a:rPr lang="en-ZA" dirty="0" err="1"/>
                        <a:t>ndi</a:t>
                      </a:r>
                      <a:r>
                        <a:rPr lang="en-ZA" dirty="0"/>
                        <a:t>-bon-</a:t>
                      </a:r>
                      <a:r>
                        <a:rPr lang="en-ZA" dirty="0" err="1"/>
                        <a:t>anga</a:t>
                      </a:r>
                      <a:endParaRPr lang="en-ZA" dirty="0"/>
                    </a:p>
                    <a:p>
                      <a:r>
                        <a:rPr lang="en-ZA" dirty="0"/>
                        <a:t>A-</a:t>
                      </a:r>
                      <a:r>
                        <a:rPr lang="en-ZA" dirty="0" err="1"/>
                        <a:t>ndi</a:t>
                      </a:r>
                      <a:r>
                        <a:rPr lang="en-ZA" dirty="0"/>
                        <a:t>-</a:t>
                      </a:r>
                      <a:r>
                        <a:rPr lang="en-ZA" dirty="0" err="1"/>
                        <a:t>zi</a:t>
                      </a:r>
                      <a:r>
                        <a:rPr lang="en-ZA" dirty="0"/>
                        <a:t>-</a:t>
                      </a:r>
                      <a:r>
                        <a:rPr lang="en-ZA" dirty="0" err="1"/>
                        <a:t>ku</a:t>
                      </a:r>
                      <a:r>
                        <a:rPr lang="en-ZA" dirty="0"/>
                        <a:t>-bon-a</a:t>
                      </a:r>
                    </a:p>
                  </a:txBody>
                  <a:tcPr/>
                </a:tc>
                <a:tc>
                  <a:txBody>
                    <a:bodyPr/>
                    <a:lstStyle/>
                    <a:p>
                      <a:endParaRPr lang="en-ZA" dirty="0"/>
                    </a:p>
                  </a:txBody>
                  <a:tcPr/>
                </a:tc>
                <a:extLst>
                  <a:ext uri="{0D108BD9-81ED-4DB2-BD59-A6C34878D82A}">
                    <a16:rowId xmlns:a16="http://schemas.microsoft.com/office/drawing/2014/main" xmlns="" val="138604062"/>
                  </a:ext>
                </a:extLst>
              </a:tr>
              <a:tr h="370840">
                <a:tc>
                  <a:txBody>
                    <a:bodyPr/>
                    <a:lstStyle/>
                    <a:p>
                      <a:r>
                        <a:rPr lang="en-ZA" dirty="0"/>
                        <a:t>remote</a:t>
                      </a:r>
                    </a:p>
                  </a:txBody>
                  <a:tcPr/>
                </a:tc>
                <a:tc>
                  <a:txBody>
                    <a:bodyPr/>
                    <a:lstStyle/>
                    <a:p>
                      <a:r>
                        <a:rPr lang="en-ZA" dirty="0" err="1"/>
                        <a:t>Nd</a:t>
                      </a:r>
                      <a:r>
                        <a:rPr lang="en-ZA" dirty="0"/>
                        <a:t>-a-bon-a</a:t>
                      </a:r>
                    </a:p>
                  </a:txBody>
                  <a:tcPr/>
                </a:tc>
                <a:tc>
                  <a:txBody>
                    <a:bodyPr/>
                    <a:lstStyle/>
                    <a:p>
                      <a:r>
                        <a:rPr lang="en-ZA" dirty="0" err="1"/>
                        <a:t>Khange</a:t>
                      </a:r>
                      <a:r>
                        <a:rPr lang="en-ZA" dirty="0"/>
                        <a:t>/</a:t>
                      </a:r>
                      <a:r>
                        <a:rPr lang="en-ZA" dirty="0" err="1"/>
                        <a:t>zange</a:t>
                      </a:r>
                      <a:r>
                        <a:rPr lang="en-ZA" dirty="0"/>
                        <a:t>  </a:t>
                      </a:r>
                      <a:r>
                        <a:rPr lang="en-ZA" dirty="0" err="1"/>
                        <a:t>ndiibon</a:t>
                      </a:r>
                      <a:r>
                        <a:rPr lang="en-ZA" dirty="0"/>
                        <a:t>-e</a:t>
                      </a:r>
                    </a:p>
                  </a:txBody>
                  <a:tcPr/>
                </a:tc>
                <a:tc>
                  <a:txBody>
                    <a:bodyPr/>
                    <a:lstStyle/>
                    <a:p>
                      <a:r>
                        <a:rPr lang="en-ZA" dirty="0"/>
                        <a:t>A-</a:t>
                      </a:r>
                      <a:r>
                        <a:rPr lang="en-ZA" dirty="0" err="1"/>
                        <a:t>ndi</a:t>
                      </a:r>
                      <a:r>
                        <a:rPr lang="en-ZA" dirty="0"/>
                        <a:t>-</a:t>
                      </a:r>
                      <a:r>
                        <a:rPr lang="en-ZA" dirty="0" err="1"/>
                        <a:t>zange</a:t>
                      </a:r>
                      <a:endParaRPr lang="en-ZA" dirty="0"/>
                    </a:p>
                  </a:txBody>
                  <a:tcPr/>
                </a:tc>
                <a:tc>
                  <a:txBody>
                    <a:bodyPr/>
                    <a:lstStyle/>
                    <a:p>
                      <a:endParaRPr lang="en-ZA" dirty="0"/>
                    </a:p>
                  </a:txBody>
                  <a:tcPr/>
                </a:tc>
                <a:extLst>
                  <a:ext uri="{0D108BD9-81ED-4DB2-BD59-A6C34878D82A}">
                    <a16:rowId xmlns:a16="http://schemas.microsoft.com/office/drawing/2014/main" xmlns="" val="1894155517"/>
                  </a:ext>
                </a:extLst>
              </a:tr>
            </a:tbl>
          </a:graphicData>
        </a:graphic>
      </p:graphicFrame>
    </p:spTree>
    <p:extLst>
      <p:ext uri="{BB962C8B-B14F-4D97-AF65-F5344CB8AC3E}">
        <p14:creationId xmlns:p14="http://schemas.microsoft.com/office/powerpoint/2010/main" val="1711390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
            </a:r>
            <a:br>
              <a:rPr lang="en-US" b="1" dirty="0"/>
            </a:br>
            <a:r>
              <a:rPr lang="en-US" b="1" dirty="0"/>
              <a:t>The verb to have:</a:t>
            </a:r>
            <a:r>
              <a:rPr lang="en-ZA" dirty="0"/>
              <a:t/>
            </a:r>
            <a:br>
              <a:rPr lang="en-ZA" dirty="0"/>
            </a:br>
            <a:endParaRPr lang="en-ZA"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r>
              <a:rPr lang="en-US" dirty="0"/>
              <a:t>Na- expresses </a:t>
            </a:r>
            <a:r>
              <a:rPr lang="en-US" i="1" dirty="0"/>
              <a:t>and </a:t>
            </a:r>
            <a:r>
              <a:rPr lang="en-US" dirty="0"/>
              <a:t>( to join nouns)</a:t>
            </a:r>
            <a:endParaRPr lang="en-ZA" dirty="0"/>
          </a:p>
          <a:p>
            <a:r>
              <a:rPr lang="en-ZA" dirty="0" err="1"/>
              <a:t>na+noun</a:t>
            </a:r>
            <a:r>
              <a:rPr lang="en-ZA" dirty="0"/>
              <a:t> </a:t>
            </a:r>
            <a:r>
              <a:rPr lang="en-ZA" dirty="0" err="1"/>
              <a:t>eg</a:t>
            </a:r>
            <a:r>
              <a:rPr lang="en-ZA" dirty="0"/>
              <a:t>: </a:t>
            </a:r>
            <a:r>
              <a:rPr lang="en-ZA" dirty="0" err="1"/>
              <a:t>na+uZola</a:t>
            </a:r>
            <a:r>
              <a:rPr lang="en-ZA" dirty="0"/>
              <a:t>=</a:t>
            </a:r>
            <a:r>
              <a:rPr lang="en-ZA" dirty="0" err="1"/>
              <a:t>noZola</a:t>
            </a:r>
            <a:r>
              <a:rPr lang="en-ZA" dirty="0"/>
              <a:t> </a:t>
            </a:r>
          </a:p>
          <a:p>
            <a:r>
              <a:rPr lang="en-US" dirty="0"/>
              <a:t>Na- expresses </a:t>
            </a:r>
            <a:r>
              <a:rPr lang="en-US" i="1" dirty="0"/>
              <a:t>together with/ as well as/too</a:t>
            </a:r>
            <a:r>
              <a:rPr lang="en-US" dirty="0"/>
              <a:t>  ( joined to noun or pronouns)</a:t>
            </a:r>
            <a:endParaRPr lang="en-ZA" dirty="0"/>
          </a:p>
          <a:p>
            <a:r>
              <a:rPr lang="en-US" dirty="0" err="1"/>
              <a:t>Na+abbr</a:t>
            </a:r>
            <a:r>
              <a:rPr lang="en-US" dirty="0"/>
              <a:t> pro </a:t>
            </a:r>
            <a:r>
              <a:rPr lang="en-US" dirty="0" err="1"/>
              <a:t>eg</a:t>
            </a:r>
            <a:r>
              <a:rPr lang="en-US" dirty="0"/>
              <a:t>: </a:t>
            </a:r>
            <a:r>
              <a:rPr lang="en-US" dirty="0" err="1"/>
              <a:t>na+yona</a:t>
            </a:r>
            <a:r>
              <a:rPr lang="en-US" dirty="0"/>
              <a:t>=</a:t>
            </a:r>
            <a:r>
              <a:rPr lang="en-US" dirty="0" err="1"/>
              <a:t>nayo</a:t>
            </a:r>
            <a:r>
              <a:rPr lang="en-US" dirty="0"/>
              <a:t> </a:t>
            </a:r>
            <a:endParaRPr lang="en-ZA" dirty="0"/>
          </a:p>
          <a:p>
            <a:r>
              <a:rPr lang="en-US" dirty="0"/>
              <a:t>-</a:t>
            </a:r>
            <a:r>
              <a:rPr lang="en-US" dirty="0" err="1"/>
              <a:t>na</a:t>
            </a:r>
            <a:r>
              <a:rPr lang="en-US" dirty="0"/>
              <a:t>- expresses </a:t>
            </a:r>
            <a:r>
              <a:rPr lang="en-US" i="1" dirty="0"/>
              <a:t>has/have</a:t>
            </a:r>
            <a:r>
              <a:rPr lang="en-US" dirty="0"/>
              <a:t>  ( requires SC-Na+ noun)</a:t>
            </a:r>
            <a:r>
              <a:rPr lang="en-US" dirty="0" err="1"/>
              <a:t>i.e</a:t>
            </a:r>
            <a:r>
              <a:rPr lang="en-US" dirty="0"/>
              <a:t> to be with something. –Na- operates like a verb</a:t>
            </a:r>
            <a:endParaRPr lang="en-ZA" dirty="0"/>
          </a:p>
          <a:p>
            <a:r>
              <a:rPr lang="en-US" dirty="0" err="1"/>
              <a:t>Ndi</a:t>
            </a:r>
            <a:r>
              <a:rPr lang="en-US" dirty="0"/>
              <a:t>-ne-</a:t>
            </a:r>
            <a:r>
              <a:rPr lang="en-US" dirty="0" err="1"/>
              <a:t>ntloko</a:t>
            </a:r>
            <a:r>
              <a:rPr lang="en-US" dirty="0"/>
              <a:t> </a:t>
            </a:r>
            <a:endParaRPr lang="en-ZA" dirty="0"/>
          </a:p>
          <a:p>
            <a:r>
              <a:rPr lang="en-US" dirty="0" err="1"/>
              <a:t>Subj</a:t>
            </a:r>
            <a:r>
              <a:rPr lang="en-US" dirty="0"/>
              <a:t> </a:t>
            </a:r>
            <a:r>
              <a:rPr lang="en-US" dirty="0" err="1"/>
              <a:t>pref-na-intloko</a:t>
            </a:r>
            <a:endParaRPr lang="en-ZA" dirty="0"/>
          </a:p>
          <a:p>
            <a:endParaRPr lang="en-ZA" dirty="0"/>
          </a:p>
        </p:txBody>
      </p:sp>
    </p:spTree>
    <p:extLst>
      <p:ext uri="{BB962C8B-B14F-4D97-AF65-F5344CB8AC3E}">
        <p14:creationId xmlns:p14="http://schemas.microsoft.com/office/powerpoint/2010/main" val="1916872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ZA" b="1" dirty="0">
                <a:latin typeface="Arial"/>
                <a:ea typeface="Calibri"/>
                <a:cs typeface="Times New Roman"/>
              </a:rPr>
              <a:t/>
            </a:r>
            <a:br>
              <a:rPr lang="en-ZA" b="1" dirty="0">
                <a:latin typeface="Arial"/>
                <a:ea typeface="Calibri"/>
                <a:cs typeface="Times New Roman"/>
              </a:rPr>
            </a:br>
            <a:r>
              <a:rPr lang="en-ZA" sz="3100" b="1" dirty="0">
                <a:latin typeface="Arial"/>
                <a:ea typeface="Calibri"/>
                <a:cs typeface="Times New Roman"/>
              </a:rPr>
              <a:t>Vowel Rules In Xhosa</a:t>
            </a:r>
            <a:r>
              <a:rPr lang="en-ZA" sz="3100" dirty="0">
                <a:ea typeface="Calibri"/>
                <a:cs typeface="Times New Roman"/>
              </a:rPr>
              <a:t/>
            </a:r>
            <a:br>
              <a:rPr lang="en-ZA" sz="3100" dirty="0">
                <a:ea typeface="Calibri"/>
                <a:cs typeface="Times New Roman"/>
              </a:rPr>
            </a:br>
            <a:endParaRPr lang="en-ZA" sz="3100"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a:lnSpc>
                <a:spcPct val="115000"/>
              </a:lnSpc>
              <a:spcAft>
                <a:spcPts val="1000"/>
              </a:spcAft>
            </a:pPr>
            <a:r>
              <a:rPr lang="en-US" dirty="0">
                <a:latin typeface="Arial"/>
                <a:ea typeface="Calibri"/>
                <a:cs typeface="Times New Roman"/>
              </a:rPr>
              <a:t>Xhosa does not allow two vowels next to each other. We have seen this with the negative formation. In this instance, instead of inserting a consonant to separate the two vowels, the vowels coalesce/combine. These are the rules:</a:t>
            </a:r>
            <a:endParaRPr lang="en-ZA" sz="2800" dirty="0">
              <a:ea typeface="Calibri"/>
              <a:cs typeface="Times New Roman"/>
            </a:endParaRPr>
          </a:p>
          <a:p>
            <a:pPr lvl="1">
              <a:lnSpc>
                <a:spcPct val="115000"/>
              </a:lnSpc>
              <a:buFont typeface="Wingdings" panose="05000000000000000000" pitchFamily="2" charset="2"/>
              <a:buChar char="Ø"/>
            </a:pPr>
            <a:r>
              <a:rPr lang="en-US" dirty="0">
                <a:latin typeface="Arial"/>
                <a:ea typeface="Calibri"/>
                <a:cs typeface="Times New Roman"/>
              </a:rPr>
              <a:t>a+ a = a                </a:t>
            </a:r>
          </a:p>
          <a:p>
            <a:pPr lvl="1">
              <a:lnSpc>
                <a:spcPct val="115000"/>
              </a:lnSpc>
              <a:buFont typeface="Wingdings" panose="05000000000000000000" pitchFamily="2" charset="2"/>
              <a:buChar char="Ø"/>
            </a:pPr>
            <a:r>
              <a:rPr lang="en-US" dirty="0">
                <a:latin typeface="Arial"/>
                <a:ea typeface="Calibri"/>
                <a:cs typeface="Times New Roman"/>
              </a:rPr>
              <a:t>a+ </a:t>
            </a:r>
            <a:r>
              <a:rPr lang="en-US" dirty="0" err="1">
                <a:latin typeface="Arial"/>
                <a:ea typeface="Calibri"/>
                <a:cs typeface="Times New Roman"/>
              </a:rPr>
              <a:t>i</a:t>
            </a:r>
            <a:r>
              <a:rPr lang="en-US" dirty="0">
                <a:latin typeface="Arial"/>
                <a:ea typeface="Calibri"/>
                <a:cs typeface="Times New Roman"/>
              </a:rPr>
              <a:t>= e			 </a:t>
            </a:r>
            <a:endParaRPr lang="en-ZA" sz="2400" dirty="0">
              <a:ea typeface="Calibri"/>
              <a:cs typeface="Times New Roman"/>
            </a:endParaRPr>
          </a:p>
          <a:p>
            <a:pPr lvl="1">
              <a:lnSpc>
                <a:spcPct val="115000"/>
              </a:lnSpc>
              <a:buFont typeface="Wingdings" panose="05000000000000000000" pitchFamily="2" charset="2"/>
              <a:buChar char="Ø"/>
            </a:pPr>
            <a:r>
              <a:rPr lang="en-US" dirty="0" err="1">
                <a:latin typeface="Arial"/>
                <a:ea typeface="Calibri"/>
                <a:cs typeface="Times New Roman"/>
              </a:rPr>
              <a:t>a+ii</a:t>
            </a:r>
            <a:r>
              <a:rPr lang="en-US" dirty="0">
                <a:latin typeface="Arial"/>
                <a:ea typeface="Calibri"/>
                <a:cs typeface="Times New Roman"/>
              </a:rPr>
              <a:t>=</a:t>
            </a:r>
            <a:r>
              <a:rPr lang="en-US" dirty="0" err="1">
                <a:latin typeface="Arial"/>
                <a:ea typeface="Calibri"/>
                <a:cs typeface="Times New Roman"/>
              </a:rPr>
              <a:t>ee</a:t>
            </a:r>
            <a:r>
              <a:rPr lang="en-US" dirty="0">
                <a:latin typeface="Arial"/>
                <a:ea typeface="Calibri"/>
                <a:cs typeface="Times New Roman"/>
              </a:rPr>
              <a:t>		</a:t>
            </a:r>
            <a:endParaRPr lang="en-ZA" sz="2400" dirty="0">
              <a:ea typeface="Calibri"/>
              <a:cs typeface="Times New Roman"/>
            </a:endParaRPr>
          </a:p>
          <a:p>
            <a:pPr lvl="1">
              <a:lnSpc>
                <a:spcPct val="115000"/>
              </a:lnSpc>
              <a:buFont typeface="Wingdings" panose="05000000000000000000" pitchFamily="2" charset="2"/>
              <a:buChar char="Ø"/>
            </a:pPr>
            <a:r>
              <a:rPr lang="en-US" dirty="0" err="1">
                <a:latin typeface="Arial"/>
                <a:ea typeface="Calibri"/>
                <a:cs typeface="Times New Roman"/>
              </a:rPr>
              <a:t>a+u</a:t>
            </a:r>
            <a:r>
              <a:rPr lang="en-US" dirty="0">
                <a:latin typeface="Arial"/>
                <a:ea typeface="Calibri"/>
                <a:cs typeface="Times New Roman"/>
              </a:rPr>
              <a:t>=o		</a:t>
            </a:r>
          </a:p>
          <a:p>
            <a:pPr lvl="1">
              <a:lnSpc>
                <a:spcPct val="115000"/>
              </a:lnSpc>
              <a:buFont typeface="Wingdings" panose="05000000000000000000" pitchFamily="2" charset="2"/>
              <a:buChar char="Ø"/>
            </a:pPr>
            <a:r>
              <a:rPr lang="en-US" dirty="0" err="1">
                <a:latin typeface="Arial"/>
                <a:ea typeface="Calibri"/>
              </a:rPr>
              <a:t>a+oo</a:t>
            </a:r>
            <a:r>
              <a:rPr lang="en-US" dirty="0">
                <a:latin typeface="Arial"/>
                <a:ea typeface="Calibri"/>
              </a:rPr>
              <a:t>=</a:t>
            </a:r>
            <a:r>
              <a:rPr lang="en-US" dirty="0" err="1">
                <a:latin typeface="Arial"/>
                <a:ea typeface="Calibri"/>
              </a:rPr>
              <a:t>oo</a:t>
            </a:r>
            <a:r>
              <a:rPr lang="en-US" dirty="0">
                <a:latin typeface="Arial"/>
                <a:ea typeface="Calibri"/>
              </a:rPr>
              <a:t>	</a:t>
            </a:r>
          </a:p>
          <a:p>
            <a:pPr marL="457200" lvl="1" indent="0">
              <a:lnSpc>
                <a:spcPct val="115000"/>
              </a:lnSpc>
              <a:buNone/>
            </a:pPr>
            <a:endParaRPr lang="en-US" dirty="0">
              <a:latin typeface="Arial"/>
              <a:ea typeface="Calibri"/>
            </a:endParaRPr>
          </a:p>
          <a:p>
            <a:pPr marL="0" indent="0">
              <a:buNone/>
            </a:pPr>
            <a:r>
              <a:rPr lang="pt-PT" dirty="0"/>
              <a:t>Lala </a:t>
            </a:r>
            <a:r>
              <a:rPr lang="pt-PT" b="1" dirty="0"/>
              <a:t>ngo</a:t>
            </a:r>
            <a:r>
              <a:rPr lang="pt-PT" dirty="0"/>
              <a:t>mqolo (INSTR)</a:t>
            </a:r>
            <a:endParaRPr lang="en-ZA" sz="2800" dirty="0"/>
          </a:p>
          <a:p>
            <a:pPr marL="0" indent="0">
              <a:buNone/>
            </a:pPr>
            <a:r>
              <a:rPr lang="en-US" dirty="0" err="1"/>
              <a:t>Ndi</a:t>
            </a:r>
            <a:r>
              <a:rPr lang="en-US" dirty="0"/>
              <a:t>-ne-</a:t>
            </a:r>
            <a:r>
              <a:rPr lang="en-US" dirty="0" err="1"/>
              <a:t>ntloko</a:t>
            </a:r>
            <a:r>
              <a:rPr lang="en-US" dirty="0"/>
              <a:t> (HAVE/ASS/CONJ)</a:t>
            </a:r>
            <a:endParaRPr lang="en-ZA" sz="2800" dirty="0"/>
          </a:p>
          <a:p>
            <a:pPr marL="457200" lvl="1" indent="0">
              <a:lnSpc>
                <a:spcPct val="115000"/>
              </a:lnSpc>
              <a:buNone/>
            </a:pPr>
            <a:endParaRPr lang="en-ZA" dirty="0"/>
          </a:p>
        </p:txBody>
      </p:sp>
    </p:spTree>
    <p:extLst>
      <p:ext uri="{BB962C8B-B14F-4D97-AF65-F5344CB8AC3E}">
        <p14:creationId xmlns:p14="http://schemas.microsoft.com/office/powerpoint/2010/main" val="4043224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ZA" b="1" dirty="0"/>
              <a:t/>
            </a:r>
            <a:br>
              <a:rPr lang="en-ZA" b="1" dirty="0"/>
            </a:br>
            <a:r>
              <a:rPr lang="en-ZA" b="1" dirty="0"/>
              <a:t>The Locative</a:t>
            </a:r>
            <a:r>
              <a:rPr lang="en-ZA" dirty="0"/>
              <a:t/>
            </a:r>
            <a:br>
              <a:rPr lang="en-ZA" dirty="0"/>
            </a:br>
            <a:endParaRPr lang="en-ZA" dirty="0"/>
          </a:p>
        </p:txBody>
      </p:sp>
      <p:sp>
        <p:nvSpPr>
          <p:cNvPr id="3" name="Content Placeholder 2"/>
          <p:cNvSpPr>
            <a:spLocks noGrp="1"/>
          </p:cNvSpPr>
          <p:nvPr>
            <p:ph idx="1"/>
          </p:nvPr>
        </p:nvSpPr>
        <p:spPr>
          <a:xfrm>
            <a:off x="457200" y="990600"/>
            <a:ext cx="8229600" cy="5135563"/>
          </a:xfrm>
        </p:spPr>
        <p:txBody>
          <a:bodyPr/>
          <a:lstStyle/>
          <a:p>
            <a:r>
              <a:rPr lang="en-ZA" b="1" dirty="0"/>
              <a:t>THE LOCATIVE</a:t>
            </a:r>
            <a:endParaRPr lang="en-ZA" dirty="0"/>
          </a:p>
          <a:p>
            <a:pPr marL="0" indent="0">
              <a:buNone/>
            </a:pPr>
            <a:r>
              <a:rPr lang="en-ZA" dirty="0"/>
              <a:t>e____________ </a:t>
            </a:r>
            <a:r>
              <a:rPr lang="en-ZA" i="1" dirty="0" err="1"/>
              <a:t>ni</a:t>
            </a:r>
            <a:r>
              <a:rPr lang="en-ZA" i="1" dirty="0"/>
              <a:t>, e-, </a:t>
            </a:r>
            <a:r>
              <a:rPr lang="en-ZA" i="1" dirty="0" err="1"/>
              <a:t>ku</a:t>
            </a:r>
            <a:r>
              <a:rPr lang="en-ZA" i="1" dirty="0"/>
              <a:t>-, </a:t>
            </a:r>
            <a:r>
              <a:rPr lang="en-ZA" i="1" dirty="0" err="1"/>
              <a:t>kwa</a:t>
            </a:r>
            <a:endParaRPr lang="en-ZA" dirty="0"/>
          </a:p>
          <a:p>
            <a:pPr marL="0" indent="0">
              <a:buNone/>
            </a:pPr>
            <a:r>
              <a:rPr lang="en-ZA" dirty="0"/>
              <a:t> e-</a:t>
            </a:r>
            <a:r>
              <a:rPr lang="en-ZA" dirty="0" err="1"/>
              <a:t>msebenzin</a:t>
            </a:r>
            <a:r>
              <a:rPr lang="en-ZA" dirty="0"/>
              <a:t> </a:t>
            </a:r>
            <a:r>
              <a:rPr lang="en-ZA" dirty="0" err="1"/>
              <a:t>i</a:t>
            </a:r>
            <a:r>
              <a:rPr lang="en-ZA" dirty="0"/>
              <a:t> 	</a:t>
            </a:r>
            <a:r>
              <a:rPr lang="en-ZA" i="1" dirty="0"/>
              <a:t>at work (</a:t>
            </a:r>
            <a:r>
              <a:rPr lang="en-ZA" i="1" dirty="0" err="1"/>
              <a:t>umsebenzi</a:t>
            </a:r>
            <a:r>
              <a:rPr lang="en-ZA" i="1" dirty="0"/>
              <a:t> :</a:t>
            </a:r>
            <a:r>
              <a:rPr lang="en-ZA" dirty="0"/>
              <a:t>work</a:t>
            </a:r>
            <a:r>
              <a:rPr lang="en-ZA" i="1" dirty="0"/>
              <a:t>)</a:t>
            </a:r>
            <a:endParaRPr lang="en-ZA" dirty="0"/>
          </a:p>
          <a:p>
            <a:pPr marL="0" indent="0">
              <a:buNone/>
            </a:pPr>
            <a:r>
              <a:rPr lang="en-ZA" dirty="0"/>
              <a:t>e-</a:t>
            </a:r>
            <a:r>
              <a:rPr lang="en-ZA" dirty="0" err="1"/>
              <a:t>khaya</a:t>
            </a:r>
            <a:r>
              <a:rPr lang="en-ZA" dirty="0"/>
              <a:t>, </a:t>
            </a:r>
            <a:r>
              <a:rPr lang="en-ZA" dirty="0" err="1"/>
              <a:t>ekhayeni</a:t>
            </a:r>
            <a:r>
              <a:rPr lang="en-ZA" dirty="0"/>
              <a:t> (lam)</a:t>
            </a:r>
            <a:r>
              <a:rPr lang="en-ZA" i="1" dirty="0"/>
              <a:t>at home  (</a:t>
            </a:r>
            <a:r>
              <a:rPr lang="en-ZA" i="1" dirty="0" err="1"/>
              <a:t>ikhaya</a:t>
            </a:r>
            <a:r>
              <a:rPr lang="en-ZA" i="1" dirty="0"/>
              <a:t> :home</a:t>
            </a:r>
            <a:endParaRPr lang="en-ZA" dirty="0"/>
          </a:p>
        </p:txBody>
      </p:sp>
    </p:spTree>
    <p:extLst>
      <p:ext uri="{BB962C8B-B14F-4D97-AF65-F5344CB8AC3E}">
        <p14:creationId xmlns:p14="http://schemas.microsoft.com/office/powerpoint/2010/main" val="4234415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1"/>
            <a:ext cx="7772400" cy="685799"/>
          </a:xfrm>
        </p:spPr>
        <p:txBody>
          <a:bodyPr>
            <a:normAutofit fontScale="90000"/>
          </a:bodyPr>
          <a:lstStyle/>
          <a:p>
            <a:r>
              <a:rPr lang="en-GB" b="1" dirty="0"/>
              <a:t/>
            </a:r>
            <a:br>
              <a:rPr lang="en-GB" b="1" dirty="0"/>
            </a:br>
            <a:r>
              <a:rPr lang="en-ZA" dirty="0"/>
              <a:t/>
            </a:r>
            <a:br>
              <a:rPr lang="en-ZA" dirty="0"/>
            </a:br>
            <a:endParaRPr lang="en-ZA" dirty="0"/>
          </a:p>
        </p:txBody>
      </p:sp>
      <p:sp>
        <p:nvSpPr>
          <p:cNvPr id="3" name="Subtitle 2"/>
          <p:cNvSpPr>
            <a:spLocks noGrp="1"/>
          </p:cNvSpPr>
          <p:nvPr>
            <p:ph type="subTitle" idx="1"/>
          </p:nvPr>
        </p:nvSpPr>
        <p:spPr>
          <a:xfrm>
            <a:off x="685800" y="1295400"/>
            <a:ext cx="7924800" cy="4876800"/>
          </a:xfrm>
        </p:spPr>
        <p:txBody>
          <a:bodyPr>
            <a:normAutofit fontScale="62500" lnSpcReduction="20000"/>
          </a:bodyPr>
          <a:lstStyle/>
          <a:p>
            <a:pPr algn="just"/>
            <a:r>
              <a:rPr lang="en-US" dirty="0"/>
              <a:t>Xhosa  is the second most spoken language after Xhosa and is one of the eleven official languages of South Africa spoken in 5 of the 9 provinces (viz.. the Eastern Cape, Western Cape, Free State, Northern Cape and Gauteng). </a:t>
            </a:r>
          </a:p>
          <a:p>
            <a:pPr algn="just"/>
            <a:r>
              <a:rPr lang="en-ZA" dirty="0"/>
              <a:t>Xhosa1 consist of a population of approximately (8 154 258) people in South Africa (2011 census)</a:t>
            </a:r>
          </a:p>
          <a:p>
            <a:pPr algn="just"/>
            <a:r>
              <a:rPr lang="en-ZA" dirty="0"/>
              <a:t>Its Dialects are </a:t>
            </a:r>
            <a:r>
              <a:rPr lang="en-ZA" dirty="0" err="1"/>
              <a:t>Gcaleka</a:t>
            </a:r>
            <a:r>
              <a:rPr lang="en-ZA" dirty="0"/>
              <a:t>, </a:t>
            </a:r>
            <a:r>
              <a:rPr lang="en-ZA" dirty="0" err="1"/>
              <a:t>Ndlambe</a:t>
            </a:r>
            <a:r>
              <a:rPr lang="en-ZA" dirty="0"/>
              <a:t>, </a:t>
            </a:r>
            <a:r>
              <a:rPr lang="en-ZA" dirty="0" err="1"/>
              <a:t>Gqika</a:t>
            </a:r>
            <a:r>
              <a:rPr lang="en-ZA" dirty="0"/>
              <a:t>, Thembu, </a:t>
            </a:r>
            <a:r>
              <a:rPr lang="en-ZA" dirty="0" err="1"/>
              <a:t>Bomvana</a:t>
            </a:r>
            <a:r>
              <a:rPr lang="en-ZA" dirty="0"/>
              <a:t>, </a:t>
            </a:r>
            <a:r>
              <a:rPr lang="en-ZA" dirty="0" err="1"/>
              <a:t>Mpondomse</a:t>
            </a:r>
            <a:r>
              <a:rPr lang="en-ZA" dirty="0"/>
              <a:t> (</a:t>
            </a:r>
            <a:r>
              <a:rPr lang="en-ZA" dirty="0" err="1"/>
              <a:t>Mpondomise</a:t>
            </a:r>
            <a:r>
              <a:rPr lang="en-ZA" dirty="0"/>
              <a:t>), </a:t>
            </a:r>
            <a:r>
              <a:rPr lang="en-ZA" dirty="0" err="1"/>
              <a:t>Mpondo</a:t>
            </a:r>
            <a:r>
              <a:rPr lang="en-ZA" dirty="0"/>
              <a:t>, </a:t>
            </a:r>
            <a:r>
              <a:rPr lang="en-ZA" dirty="0" err="1"/>
              <a:t>Xesibe</a:t>
            </a:r>
            <a:r>
              <a:rPr lang="en-ZA" dirty="0"/>
              <a:t>, </a:t>
            </a:r>
            <a:r>
              <a:rPr lang="en-ZA" dirty="0" err="1"/>
              <a:t>Rhathabe</a:t>
            </a:r>
            <a:r>
              <a:rPr lang="en-ZA" dirty="0"/>
              <a:t>, </a:t>
            </a:r>
            <a:r>
              <a:rPr lang="en-ZA" dirty="0" err="1"/>
              <a:t>Bhaca</a:t>
            </a:r>
            <a:r>
              <a:rPr lang="en-ZA" dirty="0"/>
              <a:t>, </a:t>
            </a:r>
            <a:r>
              <a:rPr lang="en-ZA" dirty="0" err="1"/>
              <a:t>Cele</a:t>
            </a:r>
            <a:r>
              <a:rPr lang="en-ZA" dirty="0"/>
              <a:t>, </a:t>
            </a:r>
            <a:r>
              <a:rPr lang="en-ZA" dirty="0" err="1"/>
              <a:t>Hlubi</a:t>
            </a:r>
            <a:r>
              <a:rPr lang="en-ZA" dirty="0"/>
              <a:t>, </a:t>
            </a:r>
            <a:r>
              <a:rPr lang="en-ZA" dirty="0" err="1"/>
              <a:t>Mfengu</a:t>
            </a:r>
            <a:r>
              <a:rPr lang="en-ZA" dirty="0"/>
              <a:t>.</a:t>
            </a:r>
          </a:p>
          <a:p>
            <a:pPr algn="just"/>
            <a:r>
              <a:rPr lang="en-ZA" dirty="0"/>
              <a:t>15% of is vocabulary is estimated to be of Khoi (Khoisan) origin)</a:t>
            </a:r>
          </a:p>
          <a:p>
            <a:pPr algn="just"/>
            <a:r>
              <a:rPr lang="en-GB" dirty="0"/>
              <a:t>It </a:t>
            </a:r>
            <a:r>
              <a:rPr lang="en-ZA" dirty="0"/>
              <a:t>represents the most southwestern branch of the </a:t>
            </a:r>
            <a:r>
              <a:rPr lang="en-ZA" u="sng" dirty="0">
                <a:hlinkClick r:id="rId2" tooltip="Nguni"/>
              </a:rPr>
              <a:t>Nguni</a:t>
            </a:r>
            <a:r>
              <a:rPr lang="en-ZA" dirty="0"/>
              <a:t> sub-family of the </a:t>
            </a:r>
            <a:r>
              <a:rPr lang="en-ZA" u="sng" dirty="0">
                <a:hlinkClick r:id="rId3" tooltip="Bantu languages"/>
              </a:rPr>
              <a:t>Bantu languages</a:t>
            </a:r>
            <a:r>
              <a:rPr lang="en-GB" dirty="0"/>
              <a:t>. The Nguni group is divided into two sub-groups: the </a:t>
            </a:r>
            <a:r>
              <a:rPr lang="en-GB" i="1" dirty="0" err="1"/>
              <a:t>Zunda</a:t>
            </a:r>
            <a:r>
              <a:rPr lang="en-GB" i="1" dirty="0"/>
              <a:t> </a:t>
            </a:r>
            <a:r>
              <a:rPr lang="en-GB" dirty="0"/>
              <a:t>and. </a:t>
            </a:r>
            <a:r>
              <a:rPr lang="en-GB" i="1" dirty="0" err="1"/>
              <a:t>Tekela</a:t>
            </a:r>
            <a:r>
              <a:rPr lang="en-GB" i="1" dirty="0"/>
              <a:t> </a:t>
            </a:r>
            <a:r>
              <a:rPr lang="en-GB" dirty="0"/>
              <a:t>sub-groups. IsiXhosa, </a:t>
            </a:r>
            <a:r>
              <a:rPr lang="en-GB" dirty="0" err="1"/>
              <a:t>siNdebele</a:t>
            </a:r>
            <a:r>
              <a:rPr lang="en-GB" dirty="0"/>
              <a:t> and Zimbabwe Nde­bele are languages belonging to the </a:t>
            </a:r>
            <a:r>
              <a:rPr lang="en-GB" dirty="0" err="1"/>
              <a:t>Zunda</a:t>
            </a:r>
            <a:r>
              <a:rPr lang="en-GB" dirty="0"/>
              <a:t> sub-group.</a:t>
            </a:r>
            <a:endParaRPr lang="en-ZA" dirty="0"/>
          </a:p>
          <a:p>
            <a:pPr algn="just"/>
            <a:endParaRPr lang="en-ZA" dirty="0"/>
          </a:p>
          <a:p>
            <a:pPr algn="just"/>
            <a:endParaRPr lang="en-ZA" dirty="0"/>
          </a:p>
          <a:p>
            <a:pPr marL="514350" indent="-514350" algn="just">
              <a:buAutoNum type="arabicPeriod"/>
            </a:pPr>
            <a:r>
              <a:rPr lang="en-ZA" dirty="0"/>
              <a:t>Contestable</a:t>
            </a:r>
          </a:p>
          <a:p>
            <a:pPr marL="514350" indent="-514350" algn="just">
              <a:buFont typeface="Arial" pitchFamily="34" charset="0"/>
              <a:buAutoNum type="arabicPeriod"/>
            </a:pPr>
            <a:r>
              <a:rPr lang="en-ZA" baseline="30000" dirty="0"/>
              <a:t>For stylistic reasons and consistency, the term Xhosa rather than IsiXhosa will be preferred in the course of this dissertation. </a:t>
            </a:r>
          </a:p>
          <a:p>
            <a:pPr marL="514350" indent="-514350" algn="just">
              <a:buAutoNum type="arabicPeriod"/>
            </a:pPr>
            <a:endParaRPr lang="en-ZA" dirty="0"/>
          </a:p>
          <a:p>
            <a:pPr algn="just"/>
            <a:endParaRPr lang="en-US" dirty="0"/>
          </a:p>
          <a:p>
            <a:pPr algn="just"/>
            <a:endParaRPr lang="en-ZA" dirty="0"/>
          </a:p>
        </p:txBody>
      </p:sp>
    </p:spTree>
    <p:extLst>
      <p:ext uri="{BB962C8B-B14F-4D97-AF65-F5344CB8AC3E}">
        <p14:creationId xmlns:p14="http://schemas.microsoft.com/office/powerpoint/2010/main" val="3060426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GB" sz="3200" dirty="0"/>
              <a:t>Map of South Africa </a:t>
            </a:r>
            <a:endParaRPr lang="en-ZA" sz="32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914400"/>
            <a:ext cx="8077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265528" y="5410200"/>
            <a:ext cx="4572000" cy="646331"/>
          </a:xfrm>
          <a:prstGeom prst="rect">
            <a:avLst/>
          </a:prstGeom>
        </p:spPr>
        <p:txBody>
          <a:bodyPr>
            <a:spAutoFit/>
          </a:bodyPr>
          <a:lstStyle/>
          <a:p>
            <a:r>
              <a:rPr lang="en-ZA" baseline="30000" dirty="0"/>
              <a:t>. According to the map of South Africa above, Xhosa is mostly spoken in regions 1 and 9 although a contingent of speakers is found in 2, 3 and 6 as well</a:t>
            </a:r>
          </a:p>
        </p:txBody>
      </p:sp>
    </p:spTree>
    <p:extLst>
      <p:ext uri="{BB962C8B-B14F-4D97-AF65-F5344CB8AC3E}">
        <p14:creationId xmlns:p14="http://schemas.microsoft.com/office/powerpoint/2010/main" val="20495297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ZA" b="1"/>
              <a:t/>
            </a:r>
            <a:br>
              <a:rPr lang="en-ZA" b="1"/>
            </a:br>
            <a:r>
              <a:rPr lang="en-ZA" b="1"/>
              <a:t>written form</a:t>
            </a:r>
            <a:r>
              <a:rPr lang="en-ZA"/>
              <a:t/>
            </a:r>
            <a:br>
              <a:rPr lang="en-ZA"/>
            </a:br>
            <a:endParaRPr lang="en-ZA" dirty="0"/>
          </a:p>
        </p:txBody>
      </p:sp>
      <p:sp>
        <p:nvSpPr>
          <p:cNvPr id="3" name="Content Placeholder 2"/>
          <p:cNvSpPr>
            <a:spLocks noGrp="1"/>
          </p:cNvSpPr>
          <p:nvPr>
            <p:ph idx="1"/>
          </p:nvPr>
        </p:nvSpPr>
        <p:spPr>
          <a:xfrm>
            <a:off x="457200" y="1066800"/>
            <a:ext cx="8229600" cy="5059363"/>
          </a:xfrm>
        </p:spPr>
        <p:txBody>
          <a:bodyPr>
            <a:normAutofit fontScale="85000" lnSpcReduction="10000"/>
          </a:bodyPr>
          <a:lstStyle/>
          <a:p>
            <a:r>
              <a:rPr lang="en-GB"/>
              <a:t>Xhosa was transformed to a written form by the missionaries. This happened in 1823. In 1821, John Bennie, a missionary settled among the Xhosa people in a place known as Tyhume, in Alice</a:t>
            </a:r>
          </a:p>
          <a:p>
            <a:r>
              <a:rPr lang="en-ZA"/>
              <a:t>Xhosa has a Roman-based orthography </a:t>
            </a:r>
          </a:p>
          <a:p>
            <a:r>
              <a:rPr lang="en-ZA"/>
              <a:t>Conjunctive wring system:</a:t>
            </a:r>
          </a:p>
          <a:p>
            <a:pPr marL="0" indent="0">
              <a:buNone/>
            </a:pPr>
            <a:r>
              <a:rPr lang="en-ZA"/>
              <a:t>     peripherous words such as articles and prepositions do       </a:t>
            </a:r>
          </a:p>
          <a:p>
            <a:pPr marL="0" indent="0">
              <a:buNone/>
            </a:pPr>
            <a:r>
              <a:rPr lang="en-ZA"/>
              <a:t>     not find themselves into the structure of Xhosa. This    </a:t>
            </a:r>
          </a:p>
          <a:p>
            <a:pPr marL="0" indent="0">
              <a:buNone/>
            </a:pPr>
            <a:r>
              <a:rPr lang="en-ZA"/>
              <a:t>     means what appears as many words in English may be </a:t>
            </a:r>
          </a:p>
          <a:p>
            <a:pPr marL="0" indent="0">
              <a:buNone/>
            </a:pPr>
            <a:r>
              <a:rPr lang="en-ZA"/>
              <a:t>      a single word in Xhosa (shackter) eg:</a:t>
            </a:r>
          </a:p>
          <a:p>
            <a:pPr marL="0" indent="0">
              <a:buNone/>
            </a:pPr>
            <a:r>
              <a:rPr lang="en-ZA" b="1" i="1"/>
              <a:t>	“I am speaking – Ndiyathetha”  </a:t>
            </a:r>
            <a:r>
              <a:rPr lang="en-ZA"/>
              <a:t>.</a:t>
            </a:r>
          </a:p>
          <a:p>
            <a:endParaRPr lang="en-ZA" dirty="0"/>
          </a:p>
        </p:txBody>
      </p:sp>
    </p:spTree>
    <p:extLst>
      <p:ext uri="{BB962C8B-B14F-4D97-AF65-F5344CB8AC3E}">
        <p14:creationId xmlns:p14="http://schemas.microsoft.com/office/powerpoint/2010/main" val="16461198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GB" b="1" dirty="0"/>
              <a:t/>
            </a:r>
            <a:br>
              <a:rPr lang="en-GB" b="1" dirty="0"/>
            </a:br>
            <a:r>
              <a:rPr lang="en-GB" b="1" dirty="0"/>
              <a:t>Language profile</a:t>
            </a:r>
            <a:r>
              <a:rPr lang="en-ZA" dirty="0"/>
              <a:t/>
            </a:r>
            <a:br>
              <a:rPr lang="en-ZA" dirty="0"/>
            </a:br>
            <a:endParaRPr lang="en-ZA" dirty="0"/>
          </a:p>
        </p:txBody>
      </p:sp>
      <p:sp>
        <p:nvSpPr>
          <p:cNvPr id="3" name="Content Placeholder 2"/>
          <p:cNvSpPr>
            <a:spLocks noGrp="1"/>
          </p:cNvSpPr>
          <p:nvPr>
            <p:ph idx="1"/>
          </p:nvPr>
        </p:nvSpPr>
        <p:spPr>
          <a:xfrm>
            <a:off x="457200" y="1219200"/>
            <a:ext cx="8229600" cy="4906963"/>
          </a:xfrm>
        </p:spPr>
        <p:txBody>
          <a:bodyPr>
            <a:normAutofit/>
          </a:bodyPr>
          <a:lstStyle/>
          <a:p>
            <a:r>
              <a:rPr lang="en-GB" i="1" dirty="0"/>
              <a:t>Xhosa is an agglutinative language, that is, grammatical information is conveyed by attaching prefixes and suffixes to roots and stems. </a:t>
            </a:r>
          </a:p>
          <a:p>
            <a:pPr marL="0" indent="0">
              <a:buNone/>
            </a:pPr>
            <a:r>
              <a:rPr lang="en-GB" i="1" dirty="0"/>
              <a:t>Um-</a:t>
            </a:r>
            <a:r>
              <a:rPr lang="en-GB" i="1" dirty="0" err="1"/>
              <a:t>ntu</a:t>
            </a:r>
            <a:r>
              <a:rPr lang="en-GB" i="1" dirty="0"/>
              <a:t>, </a:t>
            </a:r>
            <a:r>
              <a:rPr lang="en-GB" i="1" dirty="0" err="1"/>
              <a:t>ubu-ntu</a:t>
            </a:r>
            <a:r>
              <a:rPr lang="en-GB" i="1" dirty="0"/>
              <a:t>, </a:t>
            </a:r>
            <a:r>
              <a:rPr lang="en-GB" i="1" dirty="0" err="1"/>
              <a:t>isi-ntu</a:t>
            </a:r>
            <a:r>
              <a:rPr lang="en-GB" i="1" dirty="0"/>
              <a:t>, </a:t>
            </a:r>
            <a:r>
              <a:rPr lang="en-GB" i="1" dirty="0" err="1"/>
              <a:t>uku-mntw-isa</a:t>
            </a:r>
            <a:r>
              <a:rPr lang="en-GB" i="1" dirty="0"/>
              <a:t>, in-to</a:t>
            </a:r>
          </a:p>
          <a:p>
            <a:r>
              <a:rPr lang="en-GB" i="1" dirty="0"/>
              <a:t>As in all Bantu languages, the structure of isiXhosa is based on two principles:</a:t>
            </a:r>
          </a:p>
          <a:p>
            <a:pPr marL="0" indent="0">
              <a:buNone/>
            </a:pPr>
            <a:r>
              <a:rPr lang="en-GB" i="1" dirty="0"/>
              <a:t>	 (a) the system of noun classes, and</a:t>
            </a:r>
            <a:endParaRPr lang="en-ZA" dirty="0"/>
          </a:p>
          <a:p>
            <a:pPr marL="0" indent="0">
              <a:buNone/>
            </a:pPr>
            <a:r>
              <a:rPr lang="en-GB" i="1" dirty="0"/>
              <a:t> 	(b) the system of concords (agreement).</a:t>
            </a:r>
          </a:p>
          <a:p>
            <a:pPr marL="0" indent="0">
              <a:buNone/>
            </a:pPr>
            <a:endParaRPr lang="en-ZA" dirty="0"/>
          </a:p>
          <a:p>
            <a:endParaRPr lang="en-ZA" dirty="0"/>
          </a:p>
        </p:txBody>
      </p:sp>
    </p:spTree>
    <p:extLst>
      <p:ext uri="{BB962C8B-B14F-4D97-AF65-F5344CB8AC3E}">
        <p14:creationId xmlns:p14="http://schemas.microsoft.com/office/powerpoint/2010/main" val="20068626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ZA" b="1" dirty="0"/>
              <a:t>The phonology of Xhosa</a:t>
            </a:r>
            <a:r>
              <a:rPr lang="en-ZA" dirty="0"/>
              <a:t/>
            </a:r>
            <a:br>
              <a:rPr lang="en-ZA" dirty="0"/>
            </a:br>
            <a:endParaRPr lang="en-ZA" dirty="0"/>
          </a:p>
        </p:txBody>
      </p:sp>
      <p:sp>
        <p:nvSpPr>
          <p:cNvPr id="3" name="Content Placeholder 2"/>
          <p:cNvSpPr>
            <a:spLocks noGrp="1"/>
          </p:cNvSpPr>
          <p:nvPr>
            <p:ph idx="1"/>
          </p:nvPr>
        </p:nvSpPr>
        <p:spPr>
          <a:xfrm>
            <a:off x="609600" y="1072116"/>
            <a:ext cx="8229600" cy="5181600"/>
          </a:xfrm>
        </p:spPr>
        <p:txBody>
          <a:bodyPr>
            <a:normAutofit fontScale="77500" lnSpcReduction="20000"/>
          </a:bodyPr>
          <a:lstStyle/>
          <a:p>
            <a:r>
              <a:rPr lang="en-ZA" sz="2600" dirty="0"/>
              <a:t>The phonology of Xhosa is characterized by a simple vowel inventory and a complex system of consonants. Most syllables end in a vowel</a:t>
            </a:r>
          </a:p>
          <a:p>
            <a:r>
              <a:rPr lang="en-ZA" sz="2600" dirty="0"/>
              <a:t>There are five vowel phonemes </a:t>
            </a:r>
            <a:r>
              <a:rPr lang="en-ZA" sz="2600" dirty="0" err="1"/>
              <a:t>viz</a:t>
            </a:r>
            <a:r>
              <a:rPr lang="en-ZA" sz="2600" dirty="0"/>
              <a:t>:</a:t>
            </a:r>
          </a:p>
          <a:p>
            <a:pPr marL="0" indent="0">
              <a:buNone/>
            </a:pPr>
            <a:r>
              <a:rPr lang="en-US" sz="2600" b="1" dirty="0"/>
              <a:t>	a</a:t>
            </a:r>
            <a:r>
              <a:rPr lang="en-US" sz="2600" dirty="0"/>
              <a:t>              as in </a:t>
            </a:r>
            <a:r>
              <a:rPr lang="en-US" sz="2600" b="1" dirty="0"/>
              <a:t>a</a:t>
            </a:r>
            <a:r>
              <a:rPr lang="en-US" sz="2600" dirty="0"/>
              <a:t> in </a:t>
            </a:r>
            <a:r>
              <a:rPr lang="en-US" sz="2600" b="1" dirty="0"/>
              <a:t>a</a:t>
            </a:r>
            <a:r>
              <a:rPr lang="en-US" sz="2600" dirty="0"/>
              <a:t>rm                 </a:t>
            </a:r>
            <a:r>
              <a:rPr lang="en-US" sz="2600" dirty="0" err="1"/>
              <a:t>amanzi</a:t>
            </a:r>
            <a:r>
              <a:rPr lang="en-US" sz="2600" dirty="0"/>
              <a:t> (water)</a:t>
            </a:r>
            <a:endParaRPr lang="en-ZA" sz="2600" dirty="0"/>
          </a:p>
          <a:p>
            <a:pPr marL="0" indent="0">
              <a:buNone/>
            </a:pPr>
            <a:r>
              <a:rPr lang="en-US" sz="2600" b="1" dirty="0"/>
              <a:t>	e</a:t>
            </a:r>
            <a:r>
              <a:rPr lang="en-US" sz="2600" dirty="0"/>
              <a:t>            as in </a:t>
            </a:r>
            <a:r>
              <a:rPr lang="en-US" sz="2600" b="1" dirty="0"/>
              <a:t>e</a:t>
            </a:r>
            <a:r>
              <a:rPr lang="en-US" sz="2600" dirty="0"/>
              <a:t>  in l</a:t>
            </a:r>
            <a:r>
              <a:rPr lang="en-US" sz="2600" b="1" dirty="0"/>
              <a:t>e</a:t>
            </a:r>
            <a:r>
              <a:rPr lang="en-US" sz="2600" dirty="0"/>
              <a:t>g                 ewe (yes)</a:t>
            </a:r>
            <a:endParaRPr lang="en-ZA" sz="2600" dirty="0"/>
          </a:p>
          <a:p>
            <a:pPr marL="0" indent="0">
              <a:buNone/>
            </a:pPr>
            <a:r>
              <a:rPr lang="en-US" sz="2600" b="1" dirty="0"/>
              <a:t>	</a:t>
            </a:r>
            <a:r>
              <a:rPr lang="en-US" sz="2600" b="1" dirty="0" err="1"/>
              <a:t>i</a:t>
            </a:r>
            <a:r>
              <a:rPr lang="en-US" sz="2600" b="1" dirty="0"/>
              <a:t> </a:t>
            </a:r>
            <a:r>
              <a:rPr lang="en-US" sz="2600" dirty="0"/>
              <a:t>            in  </a:t>
            </a:r>
            <a:r>
              <a:rPr lang="en-US" sz="2600" b="1" dirty="0" err="1"/>
              <a:t>i</a:t>
            </a:r>
            <a:r>
              <a:rPr lang="en-US" sz="2600" dirty="0"/>
              <a:t>  in </a:t>
            </a:r>
            <a:r>
              <a:rPr lang="en-US" sz="2600" b="1" dirty="0"/>
              <a:t>i</a:t>
            </a:r>
            <a:r>
              <a:rPr lang="en-US" sz="2600" dirty="0"/>
              <a:t>nk                 </a:t>
            </a:r>
            <a:r>
              <a:rPr lang="en-US" sz="2600" dirty="0" err="1"/>
              <a:t>idolo</a:t>
            </a:r>
            <a:r>
              <a:rPr lang="en-US" sz="2600" dirty="0"/>
              <a:t> (knee)</a:t>
            </a:r>
            <a:endParaRPr lang="en-ZA" sz="2600" dirty="0"/>
          </a:p>
          <a:p>
            <a:pPr marL="0" indent="0">
              <a:buNone/>
            </a:pPr>
            <a:r>
              <a:rPr lang="en-US" sz="2600" b="1" dirty="0"/>
              <a:t>	o</a:t>
            </a:r>
            <a:r>
              <a:rPr lang="en-US" sz="2600" dirty="0"/>
              <a:t>           as in </a:t>
            </a:r>
            <a:r>
              <a:rPr lang="en-US" sz="2600" b="1" dirty="0"/>
              <a:t>o</a:t>
            </a:r>
            <a:r>
              <a:rPr lang="en-US" sz="2600" dirty="0"/>
              <a:t> in d</a:t>
            </a:r>
            <a:r>
              <a:rPr lang="en-US" sz="2600" b="1" dirty="0"/>
              <a:t>oo</a:t>
            </a:r>
            <a:r>
              <a:rPr lang="en-US" sz="2600" dirty="0"/>
              <a:t>r               </a:t>
            </a:r>
            <a:r>
              <a:rPr lang="en-US" sz="2600" dirty="0" err="1"/>
              <a:t>umlomo</a:t>
            </a:r>
            <a:r>
              <a:rPr lang="en-US" sz="2600" dirty="0"/>
              <a:t> (mouth)</a:t>
            </a:r>
            <a:endParaRPr lang="en-ZA" sz="2600" dirty="0"/>
          </a:p>
          <a:p>
            <a:pPr marL="0" indent="0">
              <a:buNone/>
            </a:pPr>
            <a:r>
              <a:rPr lang="en-US" sz="2600" b="1" dirty="0"/>
              <a:t>	u</a:t>
            </a:r>
            <a:r>
              <a:rPr lang="en-US" sz="2600" dirty="0"/>
              <a:t>           as in </a:t>
            </a:r>
            <a:r>
              <a:rPr lang="en-US" sz="2600" b="1" dirty="0" err="1"/>
              <a:t>oo</a:t>
            </a:r>
            <a:r>
              <a:rPr lang="en-US" sz="2600" dirty="0"/>
              <a:t> in </a:t>
            </a:r>
            <a:r>
              <a:rPr lang="en-US" sz="2600" b="1" dirty="0"/>
              <a:t>oo</a:t>
            </a:r>
            <a:r>
              <a:rPr lang="en-US" sz="2600" dirty="0"/>
              <a:t>ze             </a:t>
            </a:r>
            <a:r>
              <a:rPr lang="en-US" sz="2600" dirty="0" err="1"/>
              <a:t>umntwana</a:t>
            </a:r>
            <a:r>
              <a:rPr lang="en-US" sz="2600" dirty="0"/>
              <a:t> (child)                </a:t>
            </a:r>
            <a:endParaRPr lang="en-ZA" sz="2600" dirty="0"/>
          </a:p>
          <a:p>
            <a:pPr marL="0" indent="0">
              <a:buNone/>
            </a:pPr>
            <a:endParaRPr lang="en-ZA" dirty="0"/>
          </a:p>
          <a:p>
            <a:pPr marL="0" indent="0">
              <a:buNone/>
            </a:pPr>
            <a:endParaRPr lang="en-ZA" dirty="0"/>
          </a:p>
          <a:p>
            <a:pPr marL="0" indent="0">
              <a:buNone/>
            </a:pPr>
            <a:endParaRPr lang="en-ZA" dirty="0"/>
          </a:p>
          <a:p>
            <a:endParaRPr lang="en-ZA" dirty="0"/>
          </a:p>
          <a:p>
            <a:pPr marL="0" indent="0">
              <a:buNone/>
            </a:pPr>
            <a:r>
              <a:rPr lang="en-ZA" dirty="0"/>
              <a:t>Vowel length distinguishes word meaning</a:t>
            </a:r>
          </a:p>
          <a:p>
            <a:pPr marL="0" indent="0">
              <a:buNone/>
            </a:pPr>
            <a:r>
              <a:rPr lang="en-ZA" dirty="0"/>
              <a:t>Tone</a:t>
            </a:r>
            <a:br>
              <a:rPr lang="en-ZA" dirty="0"/>
            </a:br>
            <a:endParaRPr lang="en-ZA" dirty="0"/>
          </a:p>
        </p:txBody>
      </p:sp>
      <p:graphicFrame>
        <p:nvGraphicFramePr>
          <p:cNvPr id="7" name="Table 6"/>
          <p:cNvGraphicFramePr>
            <a:graphicFrameLocks noGrp="1"/>
          </p:cNvGraphicFramePr>
          <p:nvPr>
            <p:extLst>
              <p:ext uri="{D42A27DB-BD31-4B8C-83A1-F6EECF244321}">
                <p14:modId xmlns:p14="http://schemas.microsoft.com/office/powerpoint/2010/main" val="489547056"/>
              </p:ext>
            </p:extLst>
          </p:nvPr>
        </p:nvGraphicFramePr>
        <p:xfrm>
          <a:off x="2438400" y="3886200"/>
          <a:ext cx="3330574" cy="841248"/>
        </p:xfrm>
        <a:graphic>
          <a:graphicData uri="http://schemas.openxmlformats.org/drawingml/2006/table">
            <a:tbl>
              <a:tblPr firstRow="1" firstCol="1" bandRow="1">
                <a:tableStyleId>{5C22544A-7EE6-4342-B048-85BDC9FD1C3A}</a:tableStyleId>
              </a:tblPr>
              <a:tblGrid>
                <a:gridCol w="391563">
                  <a:extLst>
                    <a:ext uri="{9D8B030D-6E8A-4147-A177-3AD203B41FA5}">
                      <a16:colId xmlns:a16="http://schemas.microsoft.com/office/drawing/2014/main" xmlns="" val="20000"/>
                    </a:ext>
                  </a:extLst>
                </a:gridCol>
                <a:gridCol w="1134814">
                  <a:extLst>
                    <a:ext uri="{9D8B030D-6E8A-4147-A177-3AD203B41FA5}">
                      <a16:colId xmlns:a16="http://schemas.microsoft.com/office/drawing/2014/main" xmlns="" val="20001"/>
                    </a:ext>
                  </a:extLst>
                </a:gridCol>
                <a:gridCol w="907328">
                  <a:extLst>
                    <a:ext uri="{9D8B030D-6E8A-4147-A177-3AD203B41FA5}">
                      <a16:colId xmlns:a16="http://schemas.microsoft.com/office/drawing/2014/main" xmlns="" val="20002"/>
                    </a:ext>
                  </a:extLst>
                </a:gridCol>
                <a:gridCol w="896869">
                  <a:extLst>
                    <a:ext uri="{9D8B030D-6E8A-4147-A177-3AD203B41FA5}">
                      <a16:colId xmlns:a16="http://schemas.microsoft.com/office/drawing/2014/main" xmlns="" val="20003"/>
                    </a:ext>
                  </a:extLst>
                </a:gridCol>
              </a:tblGrid>
              <a:tr h="0">
                <a:tc>
                  <a:txBody>
                    <a:bodyPr/>
                    <a:lstStyle/>
                    <a:p>
                      <a:pPr>
                        <a:lnSpc>
                          <a:spcPct val="115000"/>
                        </a:lnSpc>
                      </a:pPr>
                      <a:endParaRPr lang="en-ZA" sz="1100" dirty="0">
                        <a:effectLst/>
                        <a:latin typeface="Calibri"/>
                      </a:endParaRPr>
                    </a:p>
                  </a:txBody>
                  <a:tcPr marL="0" marR="0" marT="0" marB="0" anchor="b"/>
                </a:tc>
                <a:tc>
                  <a:txBody>
                    <a:bodyPr/>
                    <a:lstStyle/>
                    <a:p>
                      <a:pPr fontAlgn="base">
                        <a:lnSpc>
                          <a:spcPct val="115000"/>
                        </a:lnSpc>
                        <a:spcAft>
                          <a:spcPts val="1000"/>
                        </a:spcAft>
                      </a:pPr>
                      <a:r>
                        <a:rPr lang="en-ZA" sz="1200" u="sng">
                          <a:effectLst/>
                          <a:hlinkClick r:id="rId2"/>
                        </a:rPr>
                        <a:t>Front</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200" u="sng">
                          <a:effectLst/>
                          <a:hlinkClick r:id="rId3"/>
                        </a:rPr>
                        <a:t>Central</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200" u="sng">
                          <a:effectLst/>
                          <a:hlinkClick r:id="rId4"/>
                        </a:rPr>
                        <a:t>Back</a:t>
                      </a:r>
                      <a:endParaRPr lang="en-ZA" sz="1100">
                        <a:effectLst/>
                        <a:latin typeface="Calibri"/>
                        <a:ea typeface="Calibri"/>
                        <a:cs typeface="Times New Roman"/>
                      </a:endParaRPr>
                    </a:p>
                  </a:txBody>
                  <a:tcPr marL="0" marR="0" marT="0" marB="0" anchor="b"/>
                </a:tc>
                <a:extLst>
                  <a:ext uri="{0D108BD9-81ED-4DB2-BD59-A6C34878D82A}">
                    <a16:rowId xmlns:a16="http://schemas.microsoft.com/office/drawing/2014/main" xmlns="" val="10000"/>
                  </a:ext>
                </a:extLst>
              </a:tr>
              <a:tr h="0">
                <a:tc>
                  <a:txBody>
                    <a:bodyPr/>
                    <a:lstStyle/>
                    <a:p>
                      <a:pPr>
                        <a:lnSpc>
                          <a:spcPct val="115000"/>
                        </a:lnSpc>
                        <a:spcAft>
                          <a:spcPts val="1000"/>
                        </a:spcAft>
                      </a:pPr>
                      <a:r>
                        <a:rPr lang="en-ZA" sz="1200" u="sng">
                          <a:effectLst/>
                          <a:hlinkClick r:id="rId5"/>
                        </a:rPr>
                        <a:t>Close</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200">
                          <a:effectLst/>
                        </a:rPr>
                        <a:t>i , ii</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200">
                          <a:effectLst/>
                        </a:rPr>
                        <a:t>u, uu</a:t>
                      </a:r>
                      <a:endParaRPr lang="en-ZA" sz="1100">
                        <a:effectLst/>
                        <a:latin typeface="Calibri"/>
                        <a:ea typeface="Calibri"/>
                        <a:cs typeface="Times New Roman"/>
                      </a:endParaRPr>
                    </a:p>
                  </a:txBody>
                  <a:tcPr marL="0" marR="0" marT="0" marB="0" anchor="b"/>
                </a:tc>
                <a:extLst>
                  <a:ext uri="{0D108BD9-81ED-4DB2-BD59-A6C34878D82A}">
                    <a16:rowId xmlns:a16="http://schemas.microsoft.com/office/drawing/2014/main" xmlns="" val="10001"/>
                  </a:ext>
                </a:extLst>
              </a:tr>
              <a:tr h="0">
                <a:tc>
                  <a:txBody>
                    <a:bodyPr/>
                    <a:lstStyle/>
                    <a:p>
                      <a:pPr>
                        <a:lnSpc>
                          <a:spcPct val="115000"/>
                        </a:lnSpc>
                        <a:spcAft>
                          <a:spcPts val="1000"/>
                        </a:spcAft>
                      </a:pPr>
                      <a:r>
                        <a:rPr lang="en-ZA" sz="1200" u="sng">
                          <a:effectLst/>
                          <a:hlinkClick r:id="rId6"/>
                        </a:rPr>
                        <a:t>Mid</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200">
                          <a:effectLst/>
                        </a:rPr>
                        <a:t>ε, εε</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200" u="sng">
                          <a:effectLst/>
                          <a:hlinkClick r:id="rId7" tooltip="Open-mid back rounded vowel"/>
                        </a:rPr>
                        <a:t>ɔ</a:t>
                      </a:r>
                      <a:r>
                        <a:rPr lang="en-ZA" sz="1200">
                          <a:effectLst/>
                        </a:rPr>
                        <a:t>, </a:t>
                      </a:r>
                      <a:r>
                        <a:rPr lang="en-ZA" sz="1200" u="sng">
                          <a:effectLst/>
                          <a:hlinkClick r:id="rId7" tooltip="Open-mid back rounded vowel"/>
                        </a:rPr>
                        <a:t>ɔɔ</a:t>
                      </a:r>
                      <a:endParaRPr lang="en-ZA" sz="1100">
                        <a:effectLst/>
                        <a:latin typeface="Calibri"/>
                        <a:ea typeface="Calibri"/>
                        <a:cs typeface="Times New Roman"/>
                      </a:endParaRPr>
                    </a:p>
                  </a:txBody>
                  <a:tcPr marL="0" marR="0" marT="0" marB="0" anchor="b"/>
                </a:tc>
                <a:extLst>
                  <a:ext uri="{0D108BD9-81ED-4DB2-BD59-A6C34878D82A}">
                    <a16:rowId xmlns:a16="http://schemas.microsoft.com/office/drawing/2014/main" xmlns="" val="10002"/>
                  </a:ext>
                </a:extLst>
              </a:tr>
              <a:tr h="0">
                <a:tc>
                  <a:txBody>
                    <a:bodyPr/>
                    <a:lstStyle/>
                    <a:p>
                      <a:pPr>
                        <a:lnSpc>
                          <a:spcPct val="115000"/>
                        </a:lnSpc>
                        <a:spcAft>
                          <a:spcPts val="1000"/>
                        </a:spcAft>
                      </a:pPr>
                      <a:r>
                        <a:rPr lang="en-ZA" sz="1200" u="sng">
                          <a:effectLst/>
                          <a:hlinkClick r:id="rId8"/>
                        </a:rPr>
                        <a:t>Open</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200">
                          <a:effectLst/>
                        </a:rPr>
                        <a:t>a, aa</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dirty="0">
                        <a:effectLst/>
                        <a:latin typeface="Calibri"/>
                      </a:endParaRPr>
                    </a:p>
                  </a:txBody>
                  <a:tcPr marL="0" marR="0" marT="0" marB="0" anchor="b"/>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976572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ZA" b="1" dirty="0"/>
              <a:t>Consonants</a:t>
            </a:r>
            <a:r>
              <a:rPr lang="en-ZA" dirty="0"/>
              <a:t/>
            </a:r>
            <a:br>
              <a:rPr lang="en-ZA" dirty="0"/>
            </a:br>
            <a:endParaRPr lang="en-ZA" dirty="0"/>
          </a:p>
        </p:txBody>
      </p:sp>
      <p:sp>
        <p:nvSpPr>
          <p:cNvPr id="3" name="Content Placeholder 2"/>
          <p:cNvSpPr>
            <a:spLocks noGrp="1"/>
          </p:cNvSpPr>
          <p:nvPr>
            <p:ph idx="1"/>
          </p:nvPr>
        </p:nvSpPr>
        <p:spPr/>
        <p:txBody>
          <a:bodyPr>
            <a:normAutofit fontScale="70000" lnSpcReduction="20000"/>
          </a:bodyPr>
          <a:lstStyle/>
          <a:p>
            <a:pPr marL="0" indent="0" fontAlgn="base">
              <a:buNone/>
            </a:pPr>
            <a:r>
              <a:rPr lang="en-ZA" dirty="0"/>
              <a:t>Xhosa has a complex system of consonants, including some uncommon ones.</a:t>
            </a:r>
          </a:p>
          <a:p>
            <a:r>
              <a:rPr lang="en-ZA" b="1" dirty="0"/>
              <a:t>1. </a:t>
            </a:r>
            <a:r>
              <a:rPr lang="en-US" b="1" dirty="0"/>
              <a:t>Clicks Sounds</a:t>
            </a:r>
            <a:endParaRPr lang="en-ZA" dirty="0"/>
          </a:p>
          <a:p>
            <a:r>
              <a:rPr lang="en-US" b="1" dirty="0"/>
              <a:t> </a:t>
            </a:r>
            <a:endParaRPr lang="en-ZA" dirty="0"/>
          </a:p>
          <a:p>
            <a:r>
              <a:rPr lang="en-ZA" dirty="0"/>
              <a:t>Clicks are written using </a:t>
            </a:r>
            <a:r>
              <a:rPr lang="en-ZA" i="1" dirty="0"/>
              <a:t>c</a:t>
            </a:r>
            <a:r>
              <a:rPr lang="en-ZA" dirty="0"/>
              <a:t> for the </a:t>
            </a:r>
            <a:r>
              <a:rPr lang="en-ZA" u="sng" dirty="0">
                <a:hlinkClick r:id="rId2" tooltip="Dental click"/>
              </a:rPr>
              <a:t>dental clicks</a:t>
            </a:r>
            <a:r>
              <a:rPr lang="en-ZA" dirty="0"/>
              <a:t>, </a:t>
            </a:r>
            <a:r>
              <a:rPr lang="en-ZA" i="1" dirty="0"/>
              <a:t>x</a:t>
            </a:r>
            <a:r>
              <a:rPr lang="en-ZA" dirty="0"/>
              <a:t> for the </a:t>
            </a:r>
            <a:r>
              <a:rPr lang="en-ZA" u="sng" dirty="0">
                <a:hlinkClick r:id="rId3" tooltip="Lateral alveolar click"/>
              </a:rPr>
              <a:t>lateral clicks</a:t>
            </a:r>
            <a:r>
              <a:rPr lang="en-ZA" dirty="0"/>
              <a:t>, and </a:t>
            </a:r>
            <a:r>
              <a:rPr lang="en-ZA" i="1" dirty="0"/>
              <a:t>q</a:t>
            </a:r>
            <a:r>
              <a:rPr lang="en-ZA" dirty="0"/>
              <a:t> for the </a:t>
            </a:r>
            <a:r>
              <a:rPr lang="en-ZA" u="sng" dirty="0">
                <a:hlinkClick r:id="rId4" tooltip="Postalveolar click"/>
              </a:rPr>
              <a:t>alveolar clicks</a:t>
            </a:r>
            <a:r>
              <a:rPr lang="en-ZA" dirty="0"/>
              <a:t>.</a:t>
            </a:r>
          </a:p>
          <a:p>
            <a:r>
              <a:rPr lang="en-US" b="1" dirty="0"/>
              <a:t>Click Example                                    Pronunciation</a:t>
            </a:r>
            <a:endParaRPr lang="en-ZA" dirty="0"/>
          </a:p>
          <a:p>
            <a:r>
              <a:rPr lang="en-US" b="1" dirty="0"/>
              <a:t>C   					</a:t>
            </a:r>
            <a:r>
              <a:rPr lang="en-US" dirty="0"/>
              <a:t> </a:t>
            </a:r>
            <a:r>
              <a:rPr lang="en-US" dirty="0" err="1"/>
              <a:t>cela</a:t>
            </a:r>
            <a:r>
              <a:rPr lang="en-US" dirty="0"/>
              <a:t> (ask)  </a:t>
            </a:r>
            <a:endParaRPr lang="en-ZA" dirty="0"/>
          </a:p>
          <a:p>
            <a:r>
              <a:rPr lang="en-US" dirty="0"/>
              <a:t>This click is produced by pressing the front of the tongue where the front palate and the front teeth meet.</a:t>
            </a:r>
            <a:r>
              <a:rPr lang="en-US" b="1" dirty="0"/>
              <a:t> </a:t>
            </a:r>
            <a:endParaRPr lang="en-ZA" dirty="0"/>
          </a:p>
          <a:p>
            <a:r>
              <a:rPr lang="en-US" b="1" dirty="0"/>
              <a:t>X   					 </a:t>
            </a:r>
            <a:r>
              <a:rPr lang="en-US" dirty="0" err="1"/>
              <a:t>uxolo</a:t>
            </a:r>
            <a:r>
              <a:rPr lang="en-US" dirty="0"/>
              <a:t> (sorry)</a:t>
            </a:r>
            <a:endParaRPr lang="en-ZA" dirty="0"/>
          </a:p>
          <a:p>
            <a:r>
              <a:rPr lang="en-US" dirty="0"/>
              <a:t>This is produced by sucking the side of the tongue to the side teeth and palate pulling it away quickly.</a:t>
            </a:r>
            <a:endParaRPr lang="en-ZA" dirty="0"/>
          </a:p>
          <a:p>
            <a:r>
              <a:rPr lang="en-US" b="1" dirty="0"/>
              <a:t>Q    					</a:t>
            </a:r>
            <a:r>
              <a:rPr lang="en-US" dirty="0" err="1"/>
              <a:t>qala</a:t>
            </a:r>
            <a:r>
              <a:rPr lang="en-US" dirty="0"/>
              <a:t> (start/begin)</a:t>
            </a:r>
            <a:endParaRPr lang="en-ZA" dirty="0"/>
          </a:p>
          <a:p>
            <a:endParaRPr lang="en-ZA" dirty="0"/>
          </a:p>
        </p:txBody>
      </p:sp>
    </p:spTree>
    <p:extLst>
      <p:ext uri="{BB962C8B-B14F-4D97-AF65-F5344CB8AC3E}">
        <p14:creationId xmlns:p14="http://schemas.microsoft.com/office/powerpoint/2010/main" val="2309409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graphicFrame>
        <p:nvGraphicFramePr>
          <p:cNvPr id="4" name="Content Placeholder 3"/>
          <p:cNvGraphicFramePr>
            <a:graphicFrameLocks noGrp="1"/>
          </p:cNvGraphicFramePr>
          <p:nvPr>
            <p:ph idx="1"/>
          </p:nvPr>
        </p:nvGraphicFramePr>
        <p:xfrm>
          <a:off x="1038408" y="1597367"/>
          <a:ext cx="7067183" cy="4530461"/>
        </p:xfrm>
        <a:graphic>
          <a:graphicData uri="http://schemas.openxmlformats.org/drawingml/2006/table">
            <a:tbl>
              <a:tblPr firstRow="1" firstCol="1" bandRow="1">
                <a:tableStyleId>{5C22544A-7EE6-4342-B048-85BDC9FD1C3A}</a:tableStyleId>
              </a:tblPr>
              <a:tblGrid>
                <a:gridCol w="1319252">
                  <a:extLst>
                    <a:ext uri="{9D8B030D-6E8A-4147-A177-3AD203B41FA5}">
                      <a16:colId xmlns:a16="http://schemas.microsoft.com/office/drawing/2014/main" xmlns="" val="20000"/>
                    </a:ext>
                  </a:extLst>
                </a:gridCol>
                <a:gridCol w="1319252">
                  <a:extLst>
                    <a:ext uri="{9D8B030D-6E8A-4147-A177-3AD203B41FA5}">
                      <a16:colId xmlns:a16="http://schemas.microsoft.com/office/drawing/2014/main" xmlns="" val="20001"/>
                    </a:ext>
                  </a:extLst>
                </a:gridCol>
                <a:gridCol w="437122">
                  <a:extLst>
                    <a:ext uri="{9D8B030D-6E8A-4147-A177-3AD203B41FA5}">
                      <a16:colId xmlns:a16="http://schemas.microsoft.com/office/drawing/2014/main" xmlns="" val="20002"/>
                    </a:ext>
                  </a:extLst>
                </a:gridCol>
                <a:gridCol w="461344">
                  <a:extLst>
                    <a:ext uri="{9D8B030D-6E8A-4147-A177-3AD203B41FA5}">
                      <a16:colId xmlns:a16="http://schemas.microsoft.com/office/drawing/2014/main" xmlns="" val="20003"/>
                    </a:ext>
                  </a:extLst>
                </a:gridCol>
                <a:gridCol w="479370">
                  <a:extLst>
                    <a:ext uri="{9D8B030D-6E8A-4147-A177-3AD203B41FA5}">
                      <a16:colId xmlns:a16="http://schemas.microsoft.com/office/drawing/2014/main" xmlns="" val="20004"/>
                    </a:ext>
                  </a:extLst>
                </a:gridCol>
                <a:gridCol w="782426">
                  <a:extLst>
                    <a:ext uri="{9D8B030D-6E8A-4147-A177-3AD203B41FA5}">
                      <a16:colId xmlns:a16="http://schemas.microsoft.com/office/drawing/2014/main" xmlns="" val="20005"/>
                    </a:ext>
                  </a:extLst>
                </a:gridCol>
                <a:gridCol w="782426">
                  <a:extLst>
                    <a:ext uri="{9D8B030D-6E8A-4147-A177-3AD203B41FA5}">
                      <a16:colId xmlns:a16="http://schemas.microsoft.com/office/drawing/2014/main" xmlns="" val="20006"/>
                    </a:ext>
                  </a:extLst>
                </a:gridCol>
                <a:gridCol w="736799">
                  <a:extLst>
                    <a:ext uri="{9D8B030D-6E8A-4147-A177-3AD203B41FA5}">
                      <a16:colId xmlns:a16="http://schemas.microsoft.com/office/drawing/2014/main" xmlns="" val="20007"/>
                    </a:ext>
                  </a:extLst>
                </a:gridCol>
                <a:gridCol w="374596">
                  <a:extLst>
                    <a:ext uri="{9D8B030D-6E8A-4147-A177-3AD203B41FA5}">
                      <a16:colId xmlns:a16="http://schemas.microsoft.com/office/drawing/2014/main" xmlns="" val="20008"/>
                    </a:ext>
                  </a:extLst>
                </a:gridCol>
                <a:gridCol w="374596">
                  <a:extLst>
                    <a:ext uri="{9D8B030D-6E8A-4147-A177-3AD203B41FA5}">
                      <a16:colId xmlns:a16="http://schemas.microsoft.com/office/drawing/2014/main" xmlns="" val="20009"/>
                    </a:ext>
                  </a:extLst>
                </a:gridCol>
              </a:tblGrid>
              <a:tr h="524904">
                <a:tc gridSpan="2">
                  <a:txBody>
                    <a:bodyPr/>
                    <a:lstStyle/>
                    <a:p>
                      <a:pPr algn="ctr">
                        <a:lnSpc>
                          <a:spcPct val="115000"/>
                        </a:lnSpc>
                        <a:spcAft>
                          <a:spcPts val="1000"/>
                        </a:spcAft>
                      </a:pPr>
                      <a:r>
                        <a:rPr lang="en-ZA" sz="1000">
                          <a:effectLst/>
                        </a:rPr>
                        <a:t> </a:t>
                      </a:r>
                      <a:endParaRPr lang="en-ZA" sz="1100">
                        <a:effectLst/>
                        <a:latin typeface="Calibri"/>
                        <a:ea typeface="Calibri"/>
                        <a:cs typeface="Times New Roman"/>
                      </a:endParaRPr>
                    </a:p>
                  </a:txBody>
                  <a:tcPr marL="0" marR="0" marT="0" marB="0" anchor="b"/>
                </a:tc>
                <a:tc hMerge="1">
                  <a:txBody>
                    <a:bodyPr/>
                    <a:lstStyle/>
                    <a:p>
                      <a:endParaRPr lang="en-ZA"/>
                    </a:p>
                  </a:txBody>
                  <a:tcPr/>
                </a:tc>
                <a:tc>
                  <a:txBody>
                    <a:bodyPr/>
                    <a:lstStyle/>
                    <a:p>
                      <a:pPr algn="ctr" fontAlgn="base">
                        <a:lnSpc>
                          <a:spcPct val="115000"/>
                        </a:lnSpc>
                        <a:spcAft>
                          <a:spcPts val="1000"/>
                        </a:spcAft>
                      </a:pPr>
                      <a:r>
                        <a:rPr lang="en-ZA" sz="1000" u="none" strike="noStrike">
                          <a:effectLst/>
                          <a:hlinkClick r:id="rId2"/>
                        </a:rPr>
                        <a:t>Bilabial</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u="none" strike="noStrike">
                          <a:effectLst/>
                          <a:hlinkClick r:id="rId3"/>
                        </a:rPr>
                        <a:t>Labio-</a:t>
                      </a:r>
                      <a:br>
                        <a:rPr lang="en-ZA" sz="1000" u="none" strike="noStrike">
                          <a:effectLst/>
                          <a:hlinkClick r:id="rId3"/>
                        </a:rPr>
                      </a:br>
                      <a:r>
                        <a:rPr lang="en-ZA" sz="1000" u="none" strike="noStrike">
                          <a:effectLst/>
                          <a:hlinkClick r:id="rId3"/>
                        </a:rPr>
                        <a:t>dental</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u="none" strike="noStrike">
                          <a:effectLst/>
                          <a:hlinkClick r:id="rId4"/>
                        </a:rPr>
                        <a:t>Dental</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u="none" strike="noStrike">
                          <a:effectLst/>
                          <a:hlinkClick r:id="rId5"/>
                        </a:rPr>
                        <a:t>Lateral</a:t>
                      </a:r>
                      <a:endParaRPr lang="en-ZA" sz="1100">
                        <a:effectLst/>
                        <a:latin typeface="Calibri"/>
                        <a:ea typeface="Calibri"/>
                        <a:cs typeface="Times New Roman"/>
                      </a:endParaRPr>
                    </a:p>
                  </a:txBody>
                  <a:tcPr marL="0" marR="0" marT="0" marB="0" anchor="b"/>
                </a:tc>
                <a:tc>
                  <a:txBody>
                    <a:bodyPr/>
                    <a:lstStyle/>
                    <a:p>
                      <a:pPr algn="ctr">
                        <a:lnSpc>
                          <a:spcPct val="115000"/>
                        </a:lnSpc>
                        <a:spcAft>
                          <a:spcPts val="1000"/>
                        </a:spcAft>
                      </a:pPr>
                      <a:r>
                        <a:rPr lang="en-ZA" sz="1000" u="none" strike="noStrike">
                          <a:effectLst/>
                          <a:hlinkClick r:id="rId6"/>
                        </a:rPr>
                        <a:t>(Post)alveolar</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u="none" strike="noStrike">
                          <a:effectLst/>
                          <a:hlinkClick r:id="rId7"/>
                        </a:rPr>
                        <a:t>Postalveolar/</a:t>
                      </a:r>
                      <a:r>
                        <a:rPr lang="en-ZA" sz="1000" u="none" strike="noStrike">
                          <a:effectLst/>
                          <a:hlinkClick r:id="rId8"/>
                        </a:rPr>
                        <a:t/>
                      </a:r>
                      <a:br>
                        <a:rPr lang="en-ZA" sz="1000" u="none" strike="noStrike">
                          <a:effectLst/>
                          <a:hlinkClick r:id="rId8"/>
                        </a:rPr>
                      </a:br>
                      <a:r>
                        <a:rPr lang="en-ZA" sz="1000" u="none" strike="noStrike">
                          <a:effectLst/>
                          <a:hlinkClick r:id="rId9"/>
                        </a:rPr>
                        <a:t>palatal</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u="none" strike="noStrike">
                          <a:effectLst/>
                          <a:hlinkClick r:id="rId10"/>
                        </a:rPr>
                        <a:t>Velar</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u="none" strike="noStrike">
                          <a:effectLst/>
                          <a:hlinkClick r:id="rId11"/>
                        </a:rPr>
                        <a:t>Glottal</a:t>
                      </a:r>
                      <a:endParaRPr lang="en-ZA" sz="1100">
                        <a:effectLst/>
                        <a:latin typeface="Calibri"/>
                        <a:ea typeface="Calibri"/>
                        <a:cs typeface="Times New Roman"/>
                      </a:endParaRPr>
                    </a:p>
                  </a:txBody>
                  <a:tcPr marL="0" marR="0" marT="0" marB="0" anchor="b"/>
                </a:tc>
                <a:extLst>
                  <a:ext uri="{0D108BD9-81ED-4DB2-BD59-A6C34878D82A}">
                    <a16:rowId xmlns:a16="http://schemas.microsoft.com/office/drawing/2014/main" xmlns="" val="10000"/>
                  </a:ext>
                </a:extLst>
              </a:tr>
              <a:tr h="192465">
                <a:tc rowSpan="5">
                  <a:txBody>
                    <a:bodyPr/>
                    <a:lstStyle/>
                    <a:p>
                      <a:pPr>
                        <a:lnSpc>
                          <a:spcPct val="115000"/>
                        </a:lnSpc>
                        <a:spcAft>
                          <a:spcPts val="1000"/>
                        </a:spcAft>
                      </a:pPr>
                      <a:r>
                        <a:rPr lang="en-ZA" sz="1000" u="none" strike="noStrike">
                          <a:effectLst/>
                          <a:hlinkClick r:id="rId12"/>
                        </a:rPr>
                        <a:t>Clicks</a:t>
                      </a:r>
                      <a:endParaRPr lang="en-ZA" sz="1100">
                        <a:effectLst/>
                        <a:latin typeface="Calibri"/>
                        <a:ea typeface="Calibri"/>
                        <a:cs typeface="Times New Roman"/>
                      </a:endParaRPr>
                    </a:p>
                  </a:txBody>
                  <a:tcPr marL="0" marR="0" marT="0" marB="0" anchor="b"/>
                </a:tc>
                <a:tc>
                  <a:txBody>
                    <a:bodyPr/>
                    <a:lstStyle/>
                    <a:p>
                      <a:pPr>
                        <a:lnSpc>
                          <a:spcPct val="115000"/>
                        </a:lnSpc>
                        <a:spcAft>
                          <a:spcPts val="1000"/>
                        </a:spcAft>
                      </a:pPr>
                      <a:r>
                        <a:rPr lang="en-ZA" sz="1000" u="none" strike="noStrike">
                          <a:effectLst/>
                          <a:hlinkClick r:id="rId13"/>
                        </a:rPr>
                        <a:t>voiceless </a:t>
                      </a:r>
                      <a:r>
                        <a:rPr lang="en-ZA" sz="1000">
                          <a:effectLst/>
                        </a:rPr>
                        <a:t>plain</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kǀ (c)</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kǁ (x)</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kǃ (q)</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01"/>
                  </a:ext>
                </a:extLst>
              </a:tr>
              <a:tr h="192465">
                <a:tc vMerge="1">
                  <a:txBody>
                    <a:bodyPr/>
                    <a:lstStyle/>
                    <a:p>
                      <a:endParaRPr lang="en-ZA"/>
                    </a:p>
                  </a:txBody>
                  <a:tcPr/>
                </a:tc>
                <a:tc>
                  <a:txBody>
                    <a:bodyPr/>
                    <a:lstStyle/>
                    <a:p>
                      <a:pPr>
                        <a:lnSpc>
                          <a:spcPct val="115000"/>
                        </a:lnSpc>
                        <a:spcAft>
                          <a:spcPts val="1000"/>
                        </a:spcAft>
                      </a:pPr>
                      <a:r>
                        <a:rPr lang="en-ZA" sz="1000" u="none" strike="noStrike">
                          <a:effectLst/>
                          <a:hlinkClick r:id="rId13"/>
                        </a:rPr>
                        <a:t>voiceless</a:t>
                      </a:r>
                      <a:r>
                        <a:rPr lang="en-ZA" sz="1000">
                          <a:effectLst/>
                        </a:rPr>
                        <a:t> </a:t>
                      </a:r>
                      <a:r>
                        <a:rPr lang="en-ZA" sz="1000" u="none" strike="noStrike">
                          <a:effectLst/>
                          <a:hlinkClick r:id="rId14"/>
                        </a:rPr>
                        <a:t>aspirated</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kǀʰ (ch)</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kǁʰ (xh)</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kǃʰ (qh)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02"/>
                  </a:ext>
                </a:extLst>
              </a:tr>
              <a:tr h="192465">
                <a:tc vMerge="1">
                  <a:txBody>
                    <a:bodyPr/>
                    <a:lstStyle/>
                    <a:p>
                      <a:endParaRPr lang="en-ZA"/>
                    </a:p>
                  </a:txBody>
                  <a:tcPr/>
                </a:tc>
                <a:tc>
                  <a:txBody>
                    <a:bodyPr/>
                    <a:lstStyle/>
                    <a:p>
                      <a:pPr>
                        <a:lnSpc>
                          <a:spcPct val="115000"/>
                        </a:lnSpc>
                        <a:spcAft>
                          <a:spcPts val="1000"/>
                        </a:spcAft>
                      </a:pPr>
                      <a:r>
                        <a:rPr lang="en-ZA" sz="1000" u="none" strike="noStrike">
                          <a:effectLst/>
                          <a:hlinkClick r:id="rId15"/>
                        </a:rPr>
                        <a:t>voiced</a:t>
                      </a:r>
                      <a:r>
                        <a:rPr lang="en-ZA" sz="1000">
                          <a:effectLst/>
                        </a:rPr>
                        <a:t> </a:t>
                      </a:r>
                      <a:r>
                        <a:rPr lang="en-ZA" sz="1000" u="none" strike="noStrike">
                          <a:effectLst/>
                          <a:hlinkClick r:id="rId16"/>
                        </a:rPr>
                        <a:t>breathy</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gǀʱ (gc)</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gǁʱ (gx)</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g!ʱ (gq)</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03"/>
                  </a:ext>
                </a:extLst>
              </a:tr>
              <a:tr h="192465">
                <a:tc vMerge="1">
                  <a:txBody>
                    <a:bodyPr/>
                    <a:lstStyle/>
                    <a:p>
                      <a:endParaRPr lang="en-ZA"/>
                    </a:p>
                  </a:txBody>
                  <a:tcPr/>
                </a:tc>
                <a:tc>
                  <a:txBody>
                    <a:bodyPr/>
                    <a:lstStyle/>
                    <a:p>
                      <a:pPr>
                        <a:lnSpc>
                          <a:spcPct val="115000"/>
                        </a:lnSpc>
                        <a:spcAft>
                          <a:spcPts val="1000"/>
                        </a:spcAft>
                      </a:pPr>
                      <a:r>
                        <a:rPr lang="en-ZA" sz="1000" u="none" strike="noStrike">
                          <a:effectLst/>
                          <a:hlinkClick r:id="rId15"/>
                        </a:rPr>
                        <a:t>voiced </a:t>
                      </a:r>
                      <a:r>
                        <a:rPr lang="en-ZA" sz="1000" u="none" strike="noStrike">
                          <a:effectLst/>
                          <a:hlinkClick r:id="rId17"/>
                        </a:rPr>
                        <a:t>nasalized</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ŋǀ (nc)</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ŋǁ (nx)</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ŋ! (nq)</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04"/>
                  </a:ext>
                </a:extLst>
              </a:tr>
              <a:tr h="349936">
                <a:tc vMerge="1">
                  <a:txBody>
                    <a:bodyPr/>
                    <a:lstStyle/>
                    <a:p>
                      <a:endParaRPr lang="en-ZA"/>
                    </a:p>
                  </a:txBody>
                  <a:tcPr/>
                </a:tc>
                <a:tc>
                  <a:txBody>
                    <a:bodyPr/>
                    <a:lstStyle/>
                    <a:p>
                      <a:pPr>
                        <a:lnSpc>
                          <a:spcPct val="115000"/>
                        </a:lnSpc>
                        <a:spcAft>
                          <a:spcPts val="1000"/>
                        </a:spcAft>
                      </a:pPr>
                      <a:r>
                        <a:rPr lang="en-ZA" sz="1000" u="none" strike="noStrike">
                          <a:effectLst/>
                          <a:hlinkClick r:id="rId15"/>
                        </a:rPr>
                        <a:t>voiced</a:t>
                      </a:r>
                      <a:r>
                        <a:rPr lang="en-ZA" sz="1000">
                          <a:effectLst/>
                        </a:rPr>
                        <a:t> </a:t>
                      </a:r>
                      <a:r>
                        <a:rPr lang="en-ZA" sz="1000" u="none" strike="noStrike">
                          <a:effectLst/>
                          <a:hlinkClick r:id="rId16"/>
                        </a:rPr>
                        <a:t>breathy</a:t>
                      </a:r>
                      <a:r>
                        <a:rPr lang="en-ZA" sz="1000">
                          <a:effectLst/>
                        </a:rPr>
                        <a:t> </a:t>
                      </a:r>
                      <a:r>
                        <a:rPr lang="en-ZA" sz="1000" u="none" strike="noStrike">
                          <a:effectLst/>
                          <a:hlinkClick r:id="rId17"/>
                        </a:rPr>
                        <a:t>nasalized</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ŋǀʱ (ngc)</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ŋǁʱ (ngx)</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ŋ!ʱ (ngq)</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05"/>
                  </a:ext>
                </a:extLst>
              </a:tr>
              <a:tr h="192465">
                <a:tc rowSpan="4">
                  <a:txBody>
                    <a:bodyPr/>
                    <a:lstStyle/>
                    <a:p>
                      <a:pPr>
                        <a:lnSpc>
                          <a:spcPct val="115000"/>
                        </a:lnSpc>
                        <a:spcAft>
                          <a:spcPts val="1000"/>
                        </a:spcAft>
                      </a:pPr>
                      <a:r>
                        <a:rPr lang="en-ZA" sz="1000" u="none" strike="noStrike">
                          <a:effectLst/>
                          <a:hlinkClick r:id="rId18"/>
                        </a:rPr>
                        <a:t>Stops</a:t>
                      </a:r>
                      <a:endParaRPr lang="en-ZA" sz="1100">
                        <a:effectLst/>
                        <a:latin typeface="Calibri"/>
                        <a:ea typeface="Calibri"/>
                        <a:cs typeface="Times New Roman"/>
                      </a:endParaRPr>
                    </a:p>
                  </a:txBody>
                  <a:tcPr marL="0" marR="0" marT="0" marB="0" anchor="b"/>
                </a:tc>
                <a:tc>
                  <a:txBody>
                    <a:bodyPr/>
                    <a:lstStyle/>
                    <a:p>
                      <a:pPr>
                        <a:lnSpc>
                          <a:spcPct val="115000"/>
                        </a:lnSpc>
                        <a:spcAft>
                          <a:spcPts val="1000"/>
                        </a:spcAft>
                      </a:pPr>
                      <a:r>
                        <a:rPr lang="en-ZA" sz="1000" u="none" strike="noStrike">
                          <a:effectLst/>
                          <a:hlinkClick r:id="rId13"/>
                        </a:rPr>
                        <a:t>voiceless</a:t>
                      </a:r>
                      <a:r>
                        <a:rPr lang="en-ZA" sz="1000">
                          <a:effectLst/>
                        </a:rPr>
                        <a:t> </a:t>
                      </a:r>
                      <a:r>
                        <a:rPr lang="en-ZA" sz="1000" u="none" strike="noStrike">
                          <a:effectLst/>
                          <a:hlinkClick r:id="rId19"/>
                        </a:rPr>
                        <a:t>ejective</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p’ (p)</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t’ (t)</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x</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u="none" strike="noStrike">
                          <a:effectLst/>
                          <a:hlinkClick r:id="rId20" tooltip="Voiceless palatal plosive"/>
                        </a:rPr>
                        <a:t>c</a:t>
                      </a:r>
                      <a:r>
                        <a:rPr lang="en-ZA" sz="1000">
                          <a:effectLst/>
                        </a:rPr>
                        <a:t>ʼ(ty)</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k’ (k)</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a:t>
                      </a:r>
                      <a:endParaRPr lang="en-ZA" sz="1100">
                        <a:effectLst/>
                        <a:latin typeface="Calibri"/>
                        <a:ea typeface="Calibri"/>
                        <a:cs typeface="Times New Roman"/>
                      </a:endParaRPr>
                    </a:p>
                  </a:txBody>
                  <a:tcPr marL="0" marR="0" marT="0" marB="0" anchor="b"/>
                </a:tc>
                <a:extLst>
                  <a:ext uri="{0D108BD9-81ED-4DB2-BD59-A6C34878D82A}">
                    <a16:rowId xmlns:a16="http://schemas.microsoft.com/office/drawing/2014/main" xmlns="" val="10006"/>
                  </a:ext>
                </a:extLst>
              </a:tr>
              <a:tr h="192465">
                <a:tc vMerge="1">
                  <a:txBody>
                    <a:bodyPr/>
                    <a:lstStyle/>
                    <a:p>
                      <a:endParaRPr lang="en-ZA"/>
                    </a:p>
                  </a:txBody>
                  <a:tcPr/>
                </a:tc>
                <a:tc>
                  <a:txBody>
                    <a:bodyPr/>
                    <a:lstStyle/>
                    <a:p>
                      <a:pPr>
                        <a:lnSpc>
                          <a:spcPct val="115000"/>
                        </a:lnSpc>
                        <a:spcAft>
                          <a:spcPts val="1000"/>
                        </a:spcAft>
                      </a:pPr>
                      <a:r>
                        <a:rPr lang="en-ZA" sz="1000" u="none" strike="noStrike">
                          <a:effectLst/>
                          <a:hlinkClick r:id="rId13"/>
                        </a:rPr>
                        <a:t>voiceless </a:t>
                      </a:r>
                      <a:r>
                        <a:rPr lang="en-ZA" sz="1000" u="none" strike="noStrike">
                          <a:effectLst/>
                          <a:hlinkClick r:id="rId14"/>
                        </a:rPr>
                        <a:t>aspirated</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pʰ (ph)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tʰ (th)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u="none" strike="noStrike">
                          <a:effectLst/>
                          <a:hlinkClick r:id="rId20" tooltip="Voiceless palatal plosive"/>
                        </a:rPr>
                        <a:t>c</a:t>
                      </a:r>
                      <a:r>
                        <a:rPr lang="en-ZA" sz="1000">
                          <a:effectLst/>
                        </a:rPr>
                        <a:t>ʰ (tyh)</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kʰ (kh)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07"/>
                  </a:ext>
                </a:extLst>
              </a:tr>
              <a:tr h="192465">
                <a:tc vMerge="1">
                  <a:txBody>
                    <a:bodyPr/>
                    <a:lstStyle/>
                    <a:p>
                      <a:endParaRPr lang="en-ZA"/>
                    </a:p>
                  </a:txBody>
                  <a:tcPr/>
                </a:tc>
                <a:tc>
                  <a:txBody>
                    <a:bodyPr/>
                    <a:lstStyle/>
                    <a:p>
                      <a:pPr>
                        <a:lnSpc>
                          <a:spcPct val="115000"/>
                        </a:lnSpc>
                        <a:spcAft>
                          <a:spcPts val="1000"/>
                        </a:spcAft>
                      </a:pPr>
                      <a:r>
                        <a:rPr lang="en-ZA" sz="1000" u="none" strike="noStrike">
                          <a:effectLst/>
                          <a:hlinkClick r:id="rId15"/>
                        </a:rPr>
                        <a:t>voiced</a:t>
                      </a:r>
                      <a:r>
                        <a:rPr lang="en-ZA" sz="1000">
                          <a:effectLst/>
                        </a:rPr>
                        <a:t> </a:t>
                      </a:r>
                      <a:r>
                        <a:rPr lang="en-ZA" sz="1000" u="none" strike="noStrike">
                          <a:effectLst/>
                          <a:hlinkClick r:id="rId16"/>
                        </a:rPr>
                        <a:t>breathy</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bʱ (bh)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dʱ (d)</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u="none" strike="noStrike">
                          <a:effectLst/>
                          <a:hlinkClick r:id="rId21" tooltip="Voiced palatal plosive"/>
                        </a:rPr>
                        <a:t>ɟʱ</a:t>
                      </a:r>
                      <a:r>
                        <a:rPr lang="en-ZA" sz="1000">
                          <a:effectLst/>
                        </a:rPr>
                        <a:t>(dy)</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g</a:t>
                      </a:r>
                      <a:r>
                        <a:rPr lang="en-ZA" sz="1000" u="none" strike="noStrike">
                          <a:effectLst/>
                          <a:hlinkClick r:id="rId21" tooltip="Voiced palatal plosive"/>
                        </a:rPr>
                        <a:t>ʱ</a:t>
                      </a:r>
                      <a:r>
                        <a:rPr lang="en-ZA" sz="1000">
                          <a:effectLst/>
                        </a:rPr>
                        <a:t> (g)</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08"/>
                  </a:ext>
                </a:extLst>
              </a:tr>
              <a:tr h="192465">
                <a:tc vMerge="1">
                  <a:txBody>
                    <a:bodyPr/>
                    <a:lstStyle/>
                    <a:p>
                      <a:endParaRPr lang="en-ZA"/>
                    </a:p>
                  </a:txBody>
                  <a:tcPr/>
                </a:tc>
                <a:tc>
                  <a:txBody>
                    <a:bodyPr/>
                    <a:lstStyle/>
                    <a:p>
                      <a:pPr>
                        <a:lnSpc>
                          <a:spcPct val="115000"/>
                        </a:lnSpc>
                        <a:spcAft>
                          <a:spcPts val="1000"/>
                        </a:spcAft>
                      </a:pPr>
                      <a:r>
                        <a:rPr lang="en-ZA" sz="1000" u="none" strike="noStrike">
                          <a:effectLst/>
                          <a:hlinkClick r:id="rId22"/>
                        </a:rPr>
                        <a:t>implosive</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ɓ (b)</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09"/>
                  </a:ext>
                </a:extLst>
              </a:tr>
              <a:tr h="192465">
                <a:tc rowSpan="2">
                  <a:txBody>
                    <a:bodyPr/>
                    <a:lstStyle/>
                    <a:p>
                      <a:pPr>
                        <a:lnSpc>
                          <a:spcPct val="115000"/>
                        </a:lnSpc>
                        <a:spcAft>
                          <a:spcPts val="1000"/>
                        </a:spcAft>
                      </a:pPr>
                      <a:r>
                        <a:rPr lang="en-ZA" sz="1000" u="none" strike="noStrike">
                          <a:effectLst/>
                          <a:hlinkClick r:id="rId23"/>
                        </a:rPr>
                        <a:t>Fricatives</a:t>
                      </a:r>
                      <a:endParaRPr lang="en-ZA" sz="1100">
                        <a:effectLst/>
                        <a:latin typeface="Calibri"/>
                        <a:ea typeface="Calibri"/>
                        <a:cs typeface="Times New Roman"/>
                      </a:endParaRPr>
                    </a:p>
                  </a:txBody>
                  <a:tcPr marL="0" marR="0" marT="0" marB="0" anchor="b"/>
                </a:tc>
                <a:tc>
                  <a:txBody>
                    <a:bodyPr/>
                    <a:lstStyle/>
                    <a:p>
                      <a:pPr>
                        <a:lnSpc>
                          <a:spcPct val="115000"/>
                        </a:lnSpc>
                        <a:spcAft>
                          <a:spcPts val="1000"/>
                        </a:spcAft>
                      </a:pPr>
                      <a:r>
                        <a:rPr lang="en-ZA" sz="1000" u="none" strike="noStrike">
                          <a:effectLst/>
                          <a:hlinkClick r:id="rId13"/>
                        </a:rPr>
                        <a:t>voiceless</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f (f)</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s (s)</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u="none" strike="noStrike">
                          <a:effectLst/>
                          <a:hlinkClick r:id="rId24" tooltip="Voiceless alveolar lateral fricative"/>
                        </a:rPr>
                        <a:t>ɬ</a:t>
                      </a:r>
                      <a:r>
                        <a:rPr lang="en-ZA" sz="1000">
                          <a:effectLst/>
                        </a:rPr>
                        <a:t> (hl)</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u="none" strike="noStrike">
                          <a:effectLst/>
                          <a:hlinkClick r:id="rId25" tooltip="Voiceless postalveolar fricative"/>
                        </a:rPr>
                        <a:t>ʃ</a:t>
                      </a:r>
                      <a:r>
                        <a:rPr lang="en-ZA" sz="1000">
                          <a:effectLst/>
                        </a:rPr>
                        <a:t> (sh)</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x (rh)</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h (h)</a:t>
                      </a:r>
                      <a:endParaRPr lang="en-ZA" sz="1100">
                        <a:effectLst/>
                        <a:latin typeface="Calibri"/>
                        <a:ea typeface="Calibri"/>
                        <a:cs typeface="Times New Roman"/>
                      </a:endParaRPr>
                    </a:p>
                  </a:txBody>
                  <a:tcPr marL="0" marR="0" marT="0" marB="0" anchor="b"/>
                </a:tc>
                <a:extLst>
                  <a:ext uri="{0D108BD9-81ED-4DB2-BD59-A6C34878D82A}">
                    <a16:rowId xmlns:a16="http://schemas.microsoft.com/office/drawing/2014/main" xmlns="" val="10010"/>
                  </a:ext>
                </a:extLst>
              </a:tr>
              <a:tr h="192465">
                <a:tc vMerge="1">
                  <a:txBody>
                    <a:bodyPr/>
                    <a:lstStyle/>
                    <a:p>
                      <a:endParaRPr lang="en-ZA"/>
                    </a:p>
                  </a:txBody>
                  <a:tcPr/>
                </a:tc>
                <a:tc>
                  <a:txBody>
                    <a:bodyPr/>
                    <a:lstStyle/>
                    <a:p>
                      <a:pPr>
                        <a:lnSpc>
                          <a:spcPct val="115000"/>
                        </a:lnSpc>
                        <a:spcAft>
                          <a:spcPts val="1000"/>
                        </a:spcAft>
                      </a:pPr>
                      <a:r>
                        <a:rPr lang="en-ZA" sz="1000" u="none" strike="noStrike">
                          <a:effectLst/>
                          <a:hlinkClick r:id="rId15"/>
                        </a:rPr>
                        <a:t>voiced</a:t>
                      </a:r>
                      <a:r>
                        <a:rPr lang="en-ZA" sz="1000">
                          <a:effectLst/>
                        </a:rPr>
                        <a:t> </a:t>
                      </a:r>
                      <a:r>
                        <a:rPr lang="en-ZA" sz="1000" u="none" strike="noStrike">
                          <a:effectLst/>
                          <a:hlinkClick r:id="rId16"/>
                        </a:rPr>
                        <a:t>breathy</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vʱ(v)</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zʱ (z)</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u="none" strike="noStrike">
                          <a:effectLst/>
                          <a:hlinkClick r:id="rId26" tooltip="Voiced alveolar lateral fricative"/>
                        </a:rPr>
                        <a:t>ɮ</a:t>
                      </a:r>
                      <a:r>
                        <a:rPr lang="en-ZA" sz="1000">
                          <a:effectLst/>
                        </a:rPr>
                        <a:t> (dl)</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ɣ̈ (gr)</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u="none" strike="noStrike">
                          <a:effectLst/>
                          <a:hlinkClick r:id="rId27" tooltip="Voiced glottal fricative"/>
                        </a:rPr>
                        <a:t>ɦ</a:t>
                      </a:r>
                      <a:r>
                        <a:rPr lang="en-ZA" sz="1000">
                          <a:effectLst/>
                        </a:rPr>
                        <a:t>(hh)</a:t>
                      </a:r>
                      <a:endParaRPr lang="en-ZA" sz="1100">
                        <a:effectLst/>
                        <a:latin typeface="Calibri"/>
                        <a:ea typeface="Calibri"/>
                        <a:cs typeface="Times New Roman"/>
                      </a:endParaRPr>
                    </a:p>
                  </a:txBody>
                  <a:tcPr marL="0" marR="0" marT="0" marB="0" anchor="b"/>
                </a:tc>
                <a:extLst>
                  <a:ext uri="{0D108BD9-81ED-4DB2-BD59-A6C34878D82A}">
                    <a16:rowId xmlns:a16="http://schemas.microsoft.com/office/drawing/2014/main" xmlns="" val="10011"/>
                  </a:ext>
                </a:extLst>
              </a:tr>
              <a:tr h="349936">
                <a:tc rowSpan="3">
                  <a:txBody>
                    <a:bodyPr/>
                    <a:lstStyle/>
                    <a:p>
                      <a:pPr>
                        <a:lnSpc>
                          <a:spcPct val="115000"/>
                        </a:lnSpc>
                        <a:spcAft>
                          <a:spcPts val="1000"/>
                        </a:spcAft>
                      </a:pPr>
                      <a:r>
                        <a:rPr lang="en-ZA" sz="1000" u="none" strike="noStrike">
                          <a:effectLst/>
                          <a:hlinkClick r:id="rId28"/>
                        </a:rPr>
                        <a:t>Affricates</a:t>
                      </a:r>
                      <a:endParaRPr lang="en-ZA" sz="1100">
                        <a:effectLst/>
                        <a:latin typeface="Calibri"/>
                        <a:ea typeface="Calibri"/>
                        <a:cs typeface="Times New Roman"/>
                      </a:endParaRPr>
                    </a:p>
                  </a:txBody>
                  <a:tcPr marL="0" marR="0" marT="0" marB="0" anchor="b"/>
                </a:tc>
                <a:tc>
                  <a:txBody>
                    <a:bodyPr/>
                    <a:lstStyle/>
                    <a:p>
                      <a:pPr>
                        <a:lnSpc>
                          <a:spcPct val="115000"/>
                        </a:lnSpc>
                        <a:spcAft>
                          <a:spcPts val="1000"/>
                        </a:spcAft>
                      </a:pPr>
                      <a:r>
                        <a:rPr lang="en-ZA" sz="1000" u="none" strike="noStrike">
                          <a:effectLst/>
                          <a:hlinkClick r:id="rId13"/>
                        </a:rPr>
                        <a:t>voiceless</a:t>
                      </a:r>
                      <a:r>
                        <a:rPr lang="en-ZA" sz="1000">
                          <a:effectLst/>
                        </a:rPr>
                        <a:t> </a:t>
                      </a:r>
                      <a:r>
                        <a:rPr lang="en-ZA" sz="1000" u="none" strike="noStrike">
                          <a:effectLst/>
                          <a:hlinkClick r:id="rId29"/>
                        </a:rPr>
                        <a:t>ejective</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ts’ (ts)</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dirty="0">
                        <a:effectLst/>
                        <a:latin typeface="Calibri"/>
                      </a:endParaRPr>
                    </a:p>
                  </a:txBody>
                  <a:tcPr marL="0" marR="0" marT="0" marB="0" anchor="b"/>
                </a:tc>
                <a:tc>
                  <a:txBody>
                    <a:bodyPr/>
                    <a:lstStyle/>
                    <a:p>
                      <a:pPr algn="ctr" fontAlgn="base">
                        <a:lnSpc>
                          <a:spcPct val="115000"/>
                        </a:lnSpc>
                        <a:spcAft>
                          <a:spcPts val="1000"/>
                        </a:spcAft>
                      </a:pPr>
                      <a:r>
                        <a:rPr lang="en-ZA" sz="1000">
                          <a:effectLst/>
                        </a:rPr>
                        <a:t>t</a:t>
                      </a:r>
                      <a:r>
                        <a:rPr lang="en-ZA" sz="1000" u="none" strike="noStrike">
                          <a:effectLst/>
                          <a:hlinkClick r:id="rId25" tooltip="Voiceless postalveolar fricative"/>
                        </a:rPr>
                        <a:t>ʃ</a:t>
                      </a:r>
                      <a:r>
                        <a:rPr lang="en-ZA" sz="1000">
                          <a:effectLst/>
                        </a:rPr>
                        <a:t>‘ (tsh)</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kx’ (kr)</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12"/>
                  </a:ext>
                </a:extLst>
              </a:tr>
              <a:tr h="192465">
                <a:tc vMerge="1">
                  <a:txBody>
                    <a:bodyPr/>
                    <a:lstStyle/>
                    <a:p>
                      <a:endParaRPr lang="en-ZA"/>
                    </a:p>
                  </a:txBody>
                  <a:tcPr/>
                </a:tc>
                <a:tc>
                  <a:txBody>
                    <a:bodyPr/>
                    <a:lstStyle/>
                    <a:p>
                      <a:pPr>
                        <a:lnSpc>
                          <a:spcPct val="115000"/>
                        </a:lnSpc>
                        <a:spcAft>
                          <a:spcPts val="1000"/>
                        </a:spcAft>
                      </a:pPr>
                      <a:r>
                        <a:rPr lang="en-ZA" sz="1000" u="none" strike="noStrike">
                          <a:effectLst/>
                          <a:hlinkClick r:id="rId13"/>
                        </a:rPr>
                        <a:t>voiceless</a:t>
                      </a:r>
                      <a:r>
                        <a:rPr lang="en-ZA" sz="1000">
                          <a:effectLst/>
                        </a:rPr>
                        <a:t> </a:t>
                      </a:r>
                      <a:r>
                        <a:rPr lang="en-ZA" sz="1000" u="none" strike="noStrike">
                          <a:effectLst/>
                          <a:hlinkClick r:id="rId14"/>
                        </a:rPr>
                        <a:t>aspirated</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tsʰ(ths)</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ʧʰ (thsh)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13"/>
                  </a:ext>
                </a:extLst>
              </a:tr>
              <a:tr h="192465">
                <a:tc vMerge="1">
                  <a:txBody>
                    <a:bodyPr/>
                    <a:lstStyle/>
                    <a:p>
                      <a:endParaRPr lang="en-ZA"/>
                    </a:p>
                  </a:txBody>
                  <a:tcPr/>
                </a:tc>
                <a:tc>
                  <a:txBody>
                    <a:bodyPr/>
                    <a:lstStyle/>
                    <a:p>
                      <a:pPr>
                        <a:lnSpc>
                          <a:spcPct val="115000"/>
                        </a:lnSpc>
                        <a:spcAft>
                          <a:spcPts val="1000"/>
                        </a:spcAft>
                      </a:pPr>
                      <a:r>
                        <a:rPr lang="en-ZA" sz="1000" u="none" strike="noStrike">
                          <a:effectLst/>
                          <a:hlinkClick r:id="rId15"/>
                        </a:rPr>
                        <a:t>voiced</a:t>
                      </a:r>
                      <a:r>
                        <a:rPr lang="en-ZA" sz="1000">
                          <a:effectLst/>
                        </a:rPr>
                        <a:t> </a:t>
                      </a:r>
                      <a:r>
                        <a:rPr lang="en-ZA" sz="1000" u="none" strike="noStrike">
                          <a:effectLst/>
                          <a:hlinkClick r:id="rId16"/>
                        </a:rPr>
                        <a:t>breathy</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ʤʱ (j)</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14"/>
                  </a:ext>
                </a:extLst>
              </a:tr>
              <a:tr h="192465">
                <a:tc rowSpan="2">
                  <a:txBody>
                    <a:bodyPr/>
                    <a:lstStyle/>
                    <a:p>
                      <a:pPr>
                        <a:lnSpc>
                          <a:spcPct val="115000"/>
                        </a:lnSpc>
                        <a:spcAft>
                          <a:spcPts val="1000"/>
                        </a:spcAft>
                      </a:pPr>
                      <a:r>
                        <a:rPr lang="en-ZA" sz="1000" u="none" strike="noStrike">
                          <a:effectLst/>
                          <a:hlinkClick r:id="rId30"/>
                        </a:rPr>
                        <a:t>Nasals</a:t>
                      </a:r>
                      <a:endParaRPr lang="en-ZA" sz="1100">
                        <a:effectLst/>
                        <a:latin typeface="Calibri"/>
                        <a:ea typeface="Calibri"/>
                        <a:cs typeface="Times New Roman"/>
                      </a:endParaRPr>
                    </a:p>
                  </a:txBody>
                  <a:tcPr marL="0" marR="0" marT="0" marB="0" anchor="b"/>
                </a:tc>
                <a:tc>
                  <a:txBody>
                    <a:bodyPr/>
                    <a:lstStyle/>
                    <a:p>
                      <a:pPr>
                        <a:lnSpc>
                          <a:spcPct val="115000"/>
                        </a:lnSpc>
                        <a:spcAft>
                          <a:spcPts val="1000"/>
                        </a:spcAft>
                      </a:pPr>
                      <a:r>
                        <a:rPr lang="en-ZA" sz="1000" u="none" strike="noStrike">
                          <a:effectLst/>
                          <a:hlinkClick r:id="rId15"/>
                        </a:rPr>
                        <a:t>voiced plain</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m (m)</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n (n)</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u="none" strike="noStrike">
                          <a:effectLst/>
                          <a:hlinkClick r:id="rId31" tooltip="Palatal nasal"/>
                        </a:rPr>
                        <a:t>ɲ</a:t>
                      </a:r>
                      <a:r>
                        <a:rPr lang="en-ZA" sz="1000">
                          <a:effectLst/>
                        </a:rPr>
                        <a:t> (ny)</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ŋ (n’)</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15"/>
                  </a:ext>
                </a:extLst>
              </a:tr>
              <a:tr h="349936">
                <a:tc vMerge="1">
                  <a:txBody>
                    <a:bodyPr/>
                    <a:lstStyle/>
                    <a:p>
                      <a:endParaRPr lang="en-ZA"/>
                    </a:p>
                  </a:txBody>
                  <a:tcPr/>
                </a:tc>
                <a:tc>
                  <a:txBody>
                    <a:bodyPr/>
                    <a:lstStyle/>
                    <a:p>
                      <a:pPr>
                        <a:lnSpc>
                          <a:spcPct val="115000"/>
                        </a:lnSpc>
                        <a:spcAft>
                          <a:spcPts val="1000"/>
                        </a:spcAft>
                      </a:pPr>
                      <a:r>
                        <a:rPr lang="en-ZA" sz="1000" u="none" strike="noStrike">
                          <a:effectLst/>
                          <a:hlinkClick r:id="rId15"/>
                        </a:rPr>
                        <a:t>voiced</a:t>
                      </a:r>
                      <a:r>
                        <a:rPr lang="en-ZA" sz="1000">
                          <a:effectLst/>
                        </a:rPr>
                        <a:t> </a:t>
                      </a:r>
                      <a:r>
                        <a:rPr lang="en-ZA" sz="1000" u="none" strike="noStrike">
                          <a:effectLst/>
                          <a:hlinkClick r:id="rId16"/>
                        </a:rPr>
                        <a:t>breathy</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mʱ (mh)</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nʱ (nh)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u="none" strike="noStrike">
                          <a:effectLst/>
                          <a:hlinkClick r:id="rId31" tooltip="Palatal nasal"/>
                        </a:rPr>
                        <a:t>ɲ</a:t>
                      </a:r>
                      <a:r>
                        <a:rPr lang="en-ZA" sz="1000">
                          <a:effectLst/>
                        </a:rPr>
                        <a:t>ʱ(nyh)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16"/>
                  </a:ext>
                </a:extLst>
              </a:tr>
              <a:tr h="192465">
                <a:tc rowSpan="2">
                  <a:txBody>
                    <a:bodyPr/>
                    <a:lstStyle/>
                    <a:p>
                      <a:pPr>
                        <a:lnSpc>
                          <a:spcPct val="115000"/>
                        </a:lnSpc>
                        <a:spcAft>
                          <a:spcPts val="1000"/>
                        </a:spcAft>
                      </a:pPr>
                      <a:r>
                        <a:rPr lang="en-ZA" sz="1000">
                          <a:effectLst/>
                        </a:rPr>
                        <a:t>Approximants</a:t>
                      </a:r>
                      <a:endParaRPr lang="en-ZA" sz="1100">
                        <a:effectLst/>
                        <a:latin typeface="Calibri"/>
                        <a:ea typeface="Calibri"/>
                        <a:cs typeface="Times New Roman"/>
                      </a:endParaRPr>
                    </a:p>
                  </a:txBody>
                  <a:tcPr marL="0" marR="0" marT="0" marB="0" anchor="b"/>
                </a:tc>
                <a:tc>
                  <a:txBody>
                    <a:bodyPr/>
                    <a:lstStyle/>
                    <a:p>
                      <a:pPr>
                        <a:lnSpc>
                          <a:spcPct val="115000"/>
                        </a:lnSpc>
                        <a:spcAft>
                          <a:spcPts val="1000"/>
                        </a:spcAft>
                      </a:pPr>
                      <a:r>
                        <a:rPr lang="en-ZA" sz="1000" u="none" strike="noStrike">
                          <a:effectLst/>
                          <a:hlinkClick r:id="rId15"/>
                        </a:rPr>
                        <a:t>voiced</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w (w)</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l (l)</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y (y)</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extLst>
                  <a:ext uri="{0D108BD9-81ED-4DB2-BD59-A6C34878D82A}">
                    <a16:rowId xmlns:a16="http://schemas.microsoft.com/office/drawing/2014/main" xmlns="" val="10017"/>
                  </a:ext>
                </a:extLst>
              </a:tr>
              <a:tr h="256746">
                <a:tc vMerge="1">
                  <a:txBody>
                    <a:bodyPr/>
                    <a:lstStyle/>
                    <a:p>
                      <a:endParaRPr lang="en-ZA"/>
                    </a:p>
                  </a:txBody>
                  <a:tcPr/>
                </a:tc>
                <a:tc>
                  <a:txBody>
                    <a:bodyPr/>
                    <a:lstStyle/>
                    <a:p>
                      <a:pPr>
                        <a:lnSpc>
                          <a:spcPct val="115000"/>
                        </a:lnSpc>
                        <a:spcAft>
                          <a:spcPts val="1000"/>
                        </a:spcAft>
                      </a:pPr>
                      <a:r>
                        <a:rPr lang="en-ZA" sz="1000" u="none" strike="noStrike">
                          <a:effectLst/>
                          <a:hlinkClick r:id="rId15"/>
                        </a:rPr>
                        <a:t>voiced</a:t>
                      </a:r>
                      <a:r>
                        <a:rPr lang="en-ZA" sz="1000">
                          <a:effectLst/>
                        </a:rPr>
                        <a:t> </a:t>
                      </a:r>
                      <a:r>
                        <a:rPr lang="en-ZA" sz="1000" u="none" strike="noStrike">
                          <a:effectLst/>
                          <a:hlinkClick r:id="rId16"/>
                        </a:rPr>
                        <a:t>breathy</a:t>
                      </a:r>
                      <a:endParaRPr lang="en-ZA" sz="1100">
                        <a:effectLst/>
                        <a:latin typeface="Calibri"/>
                        <a:ea typeface="Calibri"/>
                        <a:cs typeface="Times New Roman"/>
                      </a:endParaRPr>
                    </a:p>
                  </a:txBody>
                  <a:tcPr marL="0" marR="0" marT="0" marB="0" anchor="b"/>
                </a:tc>
                <a:tc>
                  <a:txBody>
                    <a:bodyPr/>
                    <a:lstStyle/>
                    <a:p>
                      <a:pPr algn="ctr" fontAlgn="base">
                        <a:lnSpc>
                          <a:spcPct val="115000"/>
                        </a:lnSpc>
                        <a:spcAft>
                          <a:spcPts val="1000"/>
                        </a:spcAft>
                      </a:pPr>
                      <a:r>
                        <a:rPr lang="en-ZA" sz="1000">
                          <a:effectLst/>
                        </a:rPr>
                        <a:t>wʱ( wh)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lʱ (lh)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gn="ctr" fontAlgn="base">
                        <a:lnSpc>
                          <a:spcPct val="115000"/>
                        </a:lnSpc>
                        <a:spcAft>
                          <a:spcPts val="1000"/>
                        </a:spcAft>
                      </a:pPr>
                      <a:r>
                        <a:rPr lang="en-ZA" sz="1000">
                          <a:effectLst/>
                        </a:rPr>
                        <a:t>yʱ(yh)</a:t>
                      </a:r>
                      <a:endParaRPr lang="en-ZA" sz="1100">
                        <a:effectLst/>
                        <a:latin typeface="Calibri"/>
                        <a:ea typeface="Calibri"/>
                        <a:cs typeface="Times New Roman"/>
                      </a:endParaRPr>
                    </a:p>
                  </a:txBody>
                  <a:tcPr marL="0" marR="0" marT="0" marB="0" anchor="b"/>
                </a:tc>
                <a:tc>
                  <a:txBody>
                    <a:bodyPr/>
                    <a:lstStyle/>
                    <a:p>
                      <a:pPr>
                        <a:lnSpc>
                          <a:spcPct val="115000"/>
                        </a:lnSpc>
                      </a:pPr>
                      <a:endParaRPr lang="en-ZA" sz="1100">
                        <a:effectLst/>
                        <a:latin typeface="Calibri"/>
                      </a:endParaRPr>
                    </a:p>
                  </a:txBody>
                  <a:tcPr marL="0" marR="0" marT="0" marB="0" anchor="b"/>
                </a:tc>
                <a:tc>
                  <a:txBody>
                    <a:bodyPr/>
                    <a:lstStyle/>
                    <a:p>
                      <a:pPr>
                        <a:lnSpc>
                          <a:spcPct val="115000"/>
                        </a:lnSpc>
                      </a:pPr>
                      <a:endParaRPr lang="en-ZA" sz="1100" dirty="0">
                        <a:effectLst/>
                        <a:latin typeface="Calibri"/>
                      </a:endParaRPr>
                    </a:p>
                  </a:txBody>
                  <a:tcPr marL="0" marR="0" marT="0" marB="0" anchor="b"/>
                </a:tc>
                <a:extLst>
                  <a:ext uri="{0D108BD9-81ED-4DB2-BD59-A6C34878D82A}">
                    <a16:rowId xmlns:a16="http://schemas.microsoft.com/office/drawing/2014/main" xmlns="" val="10018"/>
                  </a:ext>
                </a:extLst>
              </a:tr>
            </a:tbl>
          </a:graphicData>
        </a:graphic>
      </p:graphicFrame>
    </p:spTree>
    <p:extLst>
      <p:ext uri="{BB962C8B-B14F-4D97-AF65-F5344CB8AC3E}">
        <p14:creationId xmlns:p14="http://schemas.microsoft.com/office/powerpoint/2010/main" val="3891760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ZA" dirty="0"/>
              <a:t>Personal pronouns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78784117"/>
              </p:ext>
            </p:extLst>
          </p:nvPr>
        </p:nvGraphicFramePr>
        <p:xfrm>
          <a:off x="1295400" y="1752600"/>
          <a:ext cx="6538910" cy="4198460"/>
        </p:xfrm>
        <a:graphic>
          <a:graphicData uri="http://schemas.openxmlformats.org/drawingml/2006/table">
            <a:tbl>
              <a:tblPr firstRow="1" firstCol="1" lastRow="1" lastCol="1" bandRow="1" bandCol="1"/>
              <a:tblGrid>
                <a:gridCol w="781728">
                  <a:extLst>
                    <a:ext uri="{9D8B030D-6E8A-4147-A177-3AD203B41FA5}">
                      <a16:colId xmlns:a16="http://schemas.microsoft.com/office/drawing/2014/main" xmlns="" val="20000"/>
                    </a:ext>
                  </a:extLst>
                </a:gridCol>
                <a:gridCol w="102658">
                  <a:extLst>
                    <a:ext uri="{9D8B030D-6E8A-4147-A177-3AD203B41FA5}">
                      <a16:colId xmlns:a16="http://schemas.microsoft.com/office/drawing/2014/main" xmlns="" val="20001"/>
                    </a:ext>
                  </a:extLst>
                </a:gridCol>
                <a:gridCol w="102658">
                  <a:extLst>
                    <a:ext uri="{9D8B030D-6E8A-4147-A177-3AD203B41FA5}">
                      <a16:colId xmlns:a16="http://schemas.microsoft.com/office/drawing/2014/main" xmlns="" val="20002"/>
                    </a:ext>
                  </a:extLst>
                </a:gridCol>
                <a:gridCol w="340576">
                  <a:extLst>
                    <a:ext uri="{9D8B030D-6E8A-4147-A177-3AD203B41FA5}">
                      <a16:colId xmlns:a16="http://schemas.microsoft.com/office/drawing/2014/main" xmlns="" val="20003"/>
                    </a:ext>
                  </a:extLst>
                </a:gridCol>
                <a:gridCol w="491788">
                  <a:extLst>
                    <a:ext uri="{9D8B030D-6E8A-4147-A177-3AD203B41FA5}">
                      <a16:colId xmlns:a16="http://schemas.microsoft.com/office/drawing/2014/main" xmlns="" val="20004"/>
                    </a:ext>
                  </a:extLst>
                </a:gridCol>
                <a:gridCol w="1680422">
                  <a:extLst>
                    <a:ext uri="{9D8B030D-6E8A-4147-A177-3AD203B41FA5}">
                      <a16:colId xmlns:a16="http://schemas.microsoft.com/office/drawing/2014/main" xmlns="" val="20005"/>
                    </a:ext>
                  </a:extLst>
                </a:gridCol>
                <a:gridCol w="482337">
                  <a:extLst>
                    <a:ext uri="{9D8B030D-6E8A-4147-A177-3AD203B41FA5}">
                      <a16:colId xmlns:a16="http://schemas.microsoft.com/office/drawing/2014/main" xmlns="" val="20006"/>
                    </a:ext>
                  </a:extLst>
                </a:gridCol>
                <a:gridCol w="395373">
                  <a:extLst>
                    <a:ext uri="{9D8B030D-6E8A-4147-A177-3AD203B41FA5}">
                      <a16:colId xmlns:a16="http://schemas.microsoft.com/office/drawing/2014/main" xmlns="" val="20007"/>
                    </a:ext>
                  </a:extLst>
                </a:gridCol>
                <a:gridCol w="590284">
                  <a:extLst>
                    <a:ext uri="{9D8B030D-6E8A-4147-A177-3AD203B41FA5}">
                      <a16:colId xmlns:a16="http://schemas.microsoft.com/office/drawing/2014/main" xmlns="" val="20008"/>
                    </a:ext>
                  </a:extLst>
                </a:gridCol>
                <a:gridCol w="1571086">
                  <a:extLst>
                    <a:ext uri="{9D8B030D-6E8A-4147-A177-3AD203B41FA5}">
                      <a16:colId xmlns:a16="http://schemas.microsoft.com/office/drawing/2014/main" xmlns="" val="20009"/>
                    </a:ext>
                  </a:extLst>
                </a:gridCol>
              </a:tblGrid>
              <a:tr h="262404">
                <a:tc gridSpan="2">
                  <a:txBody>
                    <a:bodyPr/>
                    <a:lstStyle/>
                    <a:p>
                      <a:pPr>
                        <a:lnSpc>
                          <a:spcPct val="115000"/>
                        </a:lnSpc>
                        <a:spcAft>
                          <a:spcPts val="0"/>
                        </a:spcAft>
                      </a:pPr>
                      <a:r>
                        <a:rPr lang="en-US" sz="1000" b="1" dirty="0">
                          <a:effectLst/>
                          <a:latin typeface="Arial"/>
                          <a:ea typeface="Calibri"/>
                          <a:cs typeface="Times New Roman"/>
                        </a:rPr>
                        <a:t> </a:t>
                      </a:r>
                      <a:endParaRPr lang="en-ZA"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ZA"/>
                    </a:p>
                  </a:txBody>
                  <a:tcPr/>
                </a:tc>
                <a:tc gridSpan="4">
                  <a:txBody>
                    <a:bodyPr/>
                    <a:lstStyle/>
                    <a:p>
                      <a:pPr>
                        <a:lnSpc>
                          <a:spcPct val="115000"/>
                        </a:lnSpc>
                        <a:spcAft>
                          <a:spcPts val="0"/>
                        </a:spcAft>
                      </a:pPr>
                      <a:r>
                        <a:rPr lang="en-US" sz="1000" b="1">
                          <a:effectLst/>
                          <a:latin typeface="Arial"/>
                          <a:ea typeface="Calibri"/>
                          <a:cs typeface="Times New Roman"/>
                        </a:rPr>
                        <a:t>    SINGULAR FORM</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tc>
                  <a:txBody>
                    <a:bodyPr/>
                    <a:lstStyle/>
                    <a:p>
                      <a:pPr>
                        <a:lnSpc>
                          <a:spcPct val="115000"/>
                        </a:lnSpc>
                        <a:spcAft>
                          <a:spcPts val="0"/>
                        </a:spcAft>
                      </a:pPr>
                      <a:r>
                        <a:rPr lang="en-US" sz="1000" b="1">
                          <a:effectLst/>
                          <a:latin typeface="Arial"/>
                          <a:ea typeface="Calibri"/>
                          <a:cs typeface="Times New Roman"/>
                        </a:rPr>
                        <a:t> </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15000"/>
                        </a:lnSpc>
                        <a:spcAft>
                          <a:spcPts val="0"/>
                        </a:spcAft>
                      </a:pPr>
                      <a:r>
                        <a:rPr lang="en-US" sz="1000" b="1">
                          <a:effectLst/>
                          <a:latin typeface="Arial"/>
                          <a:ea typeface="Calibri"/>
                          <a:cs typeface="Times New Roman"/>
                        </a:rPr>
                        <a:t>PLURAL FORM</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xmlns="" val="10000"/>
                  </a:ext>
                </a:extLst>
              </a:tr>
              <a:tr h="787211">
                <a:tc>
                  <a:txBody>
                    <a:bodyPr/>
                    <a:lstStyle/>
                    <a:p>
                      <a:pPr>
                        <a:lnSpc>
                          <a:spcPct val="115000"/>
                        </a:lnSpc>
                        <a:spcAft>
                          <a:spcPts val="0"/>
                        </a:spcAft>
                      </a:pPr>
                      <a:r>
                        <a:rPr lang="en-US" sz="1000" b="1">
                          <a:effectLst/>
                          <a:latin typeface="Arial"/>
                          <a:ea typeface="Calibri"/>
                          <a:cs typeface="Times New Roman"/>
                        </a:rPr>
                        <a:t>1</a:t>
                      </a:r>
                      <a:r>
                        <a:rPr lang="en-US" sz="1000" b="1" baseline="30000">
                          <a:effectLst/>
                          <a:latin typeface="Arial"/>
                          <a:ea typeface="Calibri"/>
                          <a:cs typeface="Times New Roman"/>
                        </a:rPr>
                        <a:t>st</a:t>
                      </a:r>
                      <a:r>
                        <a:rPr lang="en-US" sz="1000" b="1">
                          <a:effectLst/>
                          <a:latin typeface="Arial"/>
                          <a:ea typeface="Calibri"/>
                          <a:cs typeface="Times New Roman"/>
                        </a:rPr>
                        <a:t>  person</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US" sz="1000">
                          <a:effectLst/>
                          <a:latin typeface="Arial"/>
                          <a:ea typeface="Calibri"/>
                          <a:cs typeface="Times New Roman"/>
                        </a:rPr>
                        <a:t>mna</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ZA"/>
                    </a:p>
                  </a:txBody>
                  <a:tcPr/>
                </a:tc>
                <a:tc>
                  <a:txBody>
                    <a:bodyPr/>
                    <a:lstStyle/>
                    <a:p>
                      <a:pPr>
                        <a:lnSpc>
                          <a:spcPct val="115000"/>
                        </a:lnSpc>
                        <a:spcAft>
                          <a:spcPts val="0"/>
                        </a:spcAft>
                      </a:pPr>
                      <a:r>
                        <a:rPr lang="en-US" sz="1000">
                          <a:effectLst/>
                          <a:latin typeface="Arial"/>
                          <a:ea typeface="Calibri"/>
                          <a:cs typeface="Times New Roman"/>
                        </a:rPr>
                        <a:t>Ndi</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I</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Arial"/>
                          <a:ea typeface="Calibri"/>
                          <a:cs typeface="Times New Roman"/>
                        </a:rPr>
                        <a:t>Ndi</a:t>
                      </a:r>
                      <a:r>
                        <a:rPr lang="en-US" sz="1000">
                          <a:effectLst/>
                          <a:latin typeface="Arial"/>
                          <a:ea typeface="Calibri"/>
                          <a:cs typeface="Times New Roman"/>
                        </a:rPr>
                        <a:t>yaqonda</a:t>
                      </a:r>
                      <a:endParaRPr lang="en-ZA" sz="1100">
                        <a:effectLst/>
                        <a:latin typeface="Calibri"/>
                        <a:ea typeface="Calibri"/>
                        <a:cs typeface="Times New Roman"/>
                      </a:endParaRPr>
                    </a:p>
                    <a:p>
                      <a:pPr>
                        <a:lnSpc>
                          <a:spcPct val="115000"/>
                        </a:lnSpc>
                        <a:spcAft>
                          <a:spcPts val="0"/>
                        </a:spcAft>
                      </a:pPr>
                      <a:r>
                        <a:rPr lang="en-US" sz="1000">
                          <a:effectLst/>
                          <a:latin typeface="Arial"/>
                          <a:ea typeface="Calibri"/>
                          <a:cs typeface="Times New Roman"/>
                        </a:rPr>
                        <a:t>(I understand)</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dirty="0" err="1">
                          <a:effectLst/>
                          <a:latin typeface="Arial"/>
                          <a:ea typeface="Calibri"/>
                          <a:cs typeface="Times New Roman"/>
                        </a:rPr>
                        <a:t>thina</a:t>
                      </a:r>
                      <a:endParaRPr lang="en-ZA"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Si</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We</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Arial"/>
                          <a:ea typeface="Calibri"/>
                          <a:cs typeface="Times New Roman"/>
                        </a:rPr>
                        <a:t>Si</a:t>
                      </a:r>
                      <a:r>
                        <a:rPr lang="en-US" sz="1000">
                          <a:effectLst/>
                          <a:latin typeface="Arial"/>
                          <a:ea typeface="Calibri"/>
                          <a:cs typeface="Times New Roman"/>
                        </a:rPr>
                        <a:t>yaqonda</a:t>
                      </a:r>
                      <a:endParaRPr lang="en-ZA" sz="1100">
                        <a:effectLst/>
                        <a:latin typeface="Calibri"/>
                        <a:ea typeface="Calibri"/>
                        <a:cs typeface="Times New Roman"/>
                      </a:endParaRPr>
                    </a:p>
                    <a:p>
                      <a:pPr>
                        <a:lnSpc>
                          <a:spcPct val="115000"/>
                        </a:lnSpc>
                        <a:spcAft>
                          <a:spcPts val="0"/>
                        </a:spcAft>
                      </a:pPr>
                      <a:r>
                        <a:rPr lang="en-US" sz="1000">
                          <a:effectLst/>
                          <a:latin typeface="Arial"/>
                          <a:ea typeface="Calibri"/>
                          <a:cs typeface="Times New Roman"/>
                        </a:rPr>
                        <a:t>(do we understand)</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049615">
                <a:tc>
                  <a:txBody>
                    <a:bodyPr/>
                    <a:lstStyle/>
                    <a:p>
                      <a:pPr>
                        <a:lnSpc>
                          <a:spcPct val="115000"/>
                        </a:lnSpc>
                        <a:spcAft>
                          <a:spcPts val="0"/>
                        </a:spcAft>
                      </a:pPr>
                      <a:r>
                        <a:rPr lang="en-US" sz="1000" b="1">
                          <a:effectLst/>
                          <a:latin typeface="Arial"/>
                          <a:ea typeface="Calibri"/>
                          <a:cs typeface="Times New Roman"/>
                        </a:rPr>
                        <a:t>2</a:t>
                      </a:r>
                      <a:r>
                        <a:rPr lang="en-US" sz="1000" b="1" baseline="30000">
                          <a:effectLst/>
                          <a:latin typeface="Arial"/>
                          <a:ea typeface="Calibri"/>
                          <a:cs typeface="Times New Roman"/>
                        </a:rPr>
                        <a:t>nd</a:t>
                      </a:r>
                      <a:r>
                        <a:rPr lang="en-US" sz="1000" b="1">
                          <a:effectLst/>
                          <a:latin typeface="Arial"/>
                          <a:ea typeface="Calibri"/>
                          <a:cs typeface="Times New Roman"/>
                        </a:rPr>
                        <a:t> person</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US" sz="1000">
                          <a:effectLst/>
                          <a:latin typeface="Arial"/>
                          <a:ea typeface="Calibri"/>
                          <a:cs typeface="Times New Roman"/>
                        </a:rPr>
                        <a:t>wena</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ZA"/>
                    </a:p>
                  </a:txBody>
                  <a:tcPr/>
                </a:tc>
                <a:tc>
                  <a:txBody>
                    <a:bodyPr/>
                    <a:lstStyle/>
                    <a:p>
                      <a:pPr>
                        <a:lnSpc>
                          <a:spcPct val="115000"/>
                        </a:lnSpc>
                        <a:spcAft>
                          <a:spcPts val="0"/>
                        </a:spcAft>
                      </a:pPr>
                      <a:r>
                        <a:rPr lang="en-US" sz="1000">
                          <a:effectLst/>
                          <a:latin typeface="Arial"/>
                          <a:ea typeface="Calibri"/>
                          <a:cs typeface="Times New Roman"/>
                        </a:rPr>
                        <a:t>U </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You </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dirty="0" err="1">
                          <a:effectLst/>
                          <a:latin typeface="Arial"/>
                          <a:ea typeface="Calibri"/>
                          <a:cs typeface="Times New Roman"/>
                        </a:rPr>
                        <a:t>U</a:t>
                      </a:r>
                      <a:r>
                        <a:rPr lang="en-US" sz="1000" dirty="0" err="1">
                          <a:effectLst/>
                          <a:latin typeface="Arial"/>
                          <a:ea typeface="Calibri"/>
                          <a:cs typeface="Times New Roman"/>
                        </a:rPr>
                        <a:t>yaqonda</a:t>
                      </a:r>
                      <a:r>
                        <a:rPr lang="en-US" sz="1000" dirty="0">
                          <a:effectLst/>
                          <a:latin typeface="Arial"/>
                          <a:ea typeface="Calibri"/>
                          <a:cs typeface="Times New Roman"/>
                        </a:rPr>
                        <a:t>?</a:t>
                      </a:r>
                      <a:endParaRPr lang="en-ZA" sz="1100" dirty="0">
                        <a:effectLst/>
                        <a:latin typeface="Calibri"/>
                        <a:ea typeface="Calibri"/>
                        <a:cs typeface="Times New Roman"/>
                      </a:endParaRPr>
                    </a:p>
                    <a:p>
                      <a:pPr>
                        <a:lnSpc>
                          <a:spcPct val="115000"/>
                        </a:lnSpc>
                        <a:spcAft>
                          <a:spcPts val="0"/>
                        </a:spcAft>
                      </a:pPr>
                      <a:r>
                        <a:rPr lang="en-US" sz="1000" b="1" dirty="0">
                          <a:effectLst/>
                          <a:latin typeface="Arial"/>
                          <a:ea typeface="Calibri"/>
                          <a:cs typeface="Times New Roman"/>
                        </a:rPr>
                        <a:t>(rising tone)</a:t>
                      </a:r>
                      <a:endParaRPr lang="en-ZA" sz="1100" dirty="0">
                        <a:effectLst/>
                        <a:latin typeface="Calibri"/>
                        <a:ea typeface="Calibri"/>
                        <a:cs typeface="Times New Roman"/>
                      </a:endParaRPr>
                    </a:p>
                    <a:p>
                      <a:pPr>
                        <a:lnSpc>
                          <a:spcPct val="115000"/>
                        </a:lnSpc>
                        <a:spcAft>
                          <a:spcPts val="0"/>
                        </a:spcAft>
                      </a:pPr>
                      <a:r>
                        <a:rPr lang="en-US" sz="1000" dirty="0">
                          <a:effectLst/>
                          <a:latin typeface="Arial"/>
                          <a:ea typeface="Calibri"/>
                          <a:cs typeface="Times New Roman"/>
                        </a:rPr>
                        <a:t>(do you understand?)</a:t>
                      </a:r>
                      <a:endParaRPr lang="en-ZA"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nina</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Ni</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Y’all</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Arial"/>
                          <a:ea typeface="Calibri"/>
                          <a:cs typeface="Times New Roman"/>
                        </a:rPr>
                        <a:t>Ni</a:t>
                      </a:r>
                      <a:r>
                        <a:rPr lang="en-US" sz="1000">
                          <a:effectLst/>
                          <a:latin typeface="Arial"/>
                          <a:ea typeface="Calibri"/>
                          <a:cs typeface="Times New Roman"/>
                        </a:rPr>
                        <a:t>yaqonda?</a:t>
                      </a:r>
                      <a:endParaRPr lang="en-ZA" sz="1100">
                        <a:effectLst/>
                        <a:latin typeface="Calibri"/>
                        <a:ea typeface="Calibri"/>
                        <a:cs typeface="Times New Roman"/>
                      </a:endParaRPr>
                    </a:p>
                    <a:p>
                      <a:pPr>
                        <a:lnSpc>
                          <a:spcPct val="115000"/>
                        </a:lnSpc>
                        <a:spcAft>
                          <a:spcPts val="0"/>
                        </a:spcAft>
                      </a:pPr>
                      <a:r>
                        <a:rPr lang="en-US" sz="1000">
                          <a:effectLst/>
                          <a:latin typeface="Arial"/>
                          <a:ea typeface="Calibri"/>
                          <a:cs typeface="Times New Roman"/>
                        </a:rPr>
                        <a:t>(Do y’all understand?)</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049615">
                <a:tc>
                  <a:txBody>
                    <a:bodyPr/>
                    <a:lstStyle/>
                    <a:p>
                      <a:pPr>
                        <a:lnSpc>
                          <a:spcPct val="115000"/>
                        </a:lnSpc>
                        <a:spcAft>
                          <a:spcPts val="0"/>
                        </a:spcAft>
                      </a:pPr>
                      <a:r>
                        <a:rPr lang="en-US" sz="1000" b="1">
                          <a:effectLst/>
                          <a:latin typeface="Arial"/>
                          <a:ea typeface="Calibri"/>
                          <a:cs typeface="Times New Roman"/>
                        </a:rPr>
                        <a:t>3</a:t>
                      </a:r>
                      <a:r>
                        <a:rPr lang="en-US" sz="1000" b="1" baseline="30000">
                          <a:effectLst/>
                          <a:latin typeface="Arial"/>
                          <a:ea typeface="Calibri"/>
                          <a:cs typeface="Times New Roman"/>
                        </a:rPr>
                        <a:t>rd</a:t>
                      </a:r>
                      <a:r>
                        <a:rPr lang="en-US" sz="1000" b="1">
                          <a:effectLst/>
                          <a:latin typeface="Arial"/>
                          <a:ea typeface="Calibri"/>
                          <a:cs typeface="Times New Roman"/>
                        </a:rPr>
                        <a:t> person</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US" sz="1000">
                          <a:effectLst/>
                          <a:latin typeface="Arial"/>
                          <a:ea typeface="Calibri"/>
                          <a:cs typeface="Times New Roman"/>
                        </a:rPr>
                        <a:t>yena</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ZA"/>
                    </a:p>
                  </a:txBody>
                  <a:tcPr/>
                </a:tc>
                <a:tc>
                  <a:txBody>
                    <a:bodyPr/>
                    <a:lstStyle/>
                    <a:p>
                      <a:pPr>
                        <a:lnSpc>
                          <a:spcPct val="115000"/>
                        </a:lnSpc>
                        <a:spcAft>
                          <a:spcPts val="0"/>
                        </a:spcAft>
                      </a:pPr>
                      <a:r>
                        <a:rPr lang="en-US" sz="1000">
                          <a:effectLst/>
                          <a:latin typeface="Arial"/>
                          <a:ea typeface="Calibri"/>
                          <a:cs typeface="Times New Roman"/>
                        </a:rPr>
                        <a:t>U </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s/he </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dirty="0" err="1">
                          <a:effectLst/>
                          <a:latin typeface="Arial"/>
                          <a:ea typeface="Calibri"/>
                          <a:cs typeface="Times New Roman"/>
                        </a:rPr>
                        <a:t>U</a:t>
                      </a:r>
                      <a:r>
                        <a:rPr lang="en-US" sz="1000" dirty="0" err="1">
                          <a:effectLst/>
                          <a:latin typeface="Arial"/>
                          <a:ea typeface="Calibri"/>
                          <a:cs typeface="Times New Roman"/>
                        </a:rPr>
                        <a:t>yaqonda</a:t>
                      </a:r>
                      <a:endParaRPr lang="en-ZA" sz="1100" dirty="0">
                        <a:effectLst/>
                        <a:latin typeface="Calibri"/>
                        <a:ea typeface="Calibri"/>
                        <a:cs typeface="Times New Roman"/>
                      </a:endParaRPr>
                    </a:p>
                    <a:p>
                      <a:pPr>
                        <a:lnSpc>
                          <a:spcPct val="115000"/>
                        </a:lnSpc>
                        <a:spcAft>
                          <a:spcPts val="0"/>
                        </a:spcAft>
                      </a:pPr>
                      <a:r>
                        <a:rPr lang="en-US" sz="1000" b="1" dirty="0">
                          <a:effectLst/>
                          <a:latin typeface="Arial"/>
                          <a:ea typeface="Calibri"/>
                          <a:cs typeface="Times New Roman"/>
                        </a:rPr>
                        <a:t>(low tone)</a:t>
                      </a:r>
                      <a:endParaRPr lang="en-ZA" sz="1100" dirty="0">
                        <a:effectLst/>
                        <a:latin typeface="Calibri"/>
                        <a:ea typeface="Calibri"/>
                        <a:cs typeface="Times New Roman"/>
                      </a:endParaRPr>
                    </a:p>
                    <a:p>
                      <a:pPr>
                        <a:lnSpc>
                          <a:spcPct val="115000"/>
                        </a:lnSpc>
                        <a:spcAft>
                          <a:spcPts val="0"/>
                        </a:spcAft>
                      </a:pPr>
                      <a:r>
                        <a:rPr lang="en-US" sz="1000" dirty="0">
                          <a:effectLst/>
                          <a:latin typeface="Arial"/>
                          <a:ea typeface="Calibri"/>
                          <a:cs typeface="Times New Roman"/>
                        </a:rPr>
                        <a:t>(do you understand)</a:t>
                      </a:r>
                      <a:endParaRPr lang="en-ZA"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bona</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Ba </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They </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Arial"/>
                          <a:ea typeface="Calibri"/>
                          <a:cs typeface="Times New Roman"/>
                        </a:rPr>
                        <a:t>Ba</a:t>
                      </a:r>
                      <a:r>
                        <a:rPr lang="en-US" sz="1000">
                          <a:effectLst/>
                          <a:latin typeface="Arial"/>
                          <a:ea typeface="Calibri"/>
                          <a:cs typeface="Times New Roman"/>
                        </a:rPr>
                        <a:t>yaqonda</a:t>
                      </a:r>
                      <a:endParaRPr lang="en-ZA" sz="1100">
                        <a:effectLst/>
                        <a:latin typeface="Calibri"/>
                        <a:ea typeface="Calibri"/>
                        <a:cs typeface="Times New Roman"/>
                      </a:endParaRPr>
                    </a:p>
                    <a:p>
                      <a:pPr>
                        <a:lnSpc>
                          <a:spcPct val="115000"/>
                        </a:lnSpc>
                        <a:spcAft>
                          <a:spcPts val="0"/>
                        </a:spcAft>
                      </a:pPr>
                      <a:r>
                        <a:rPr lang="en-US" sz="1000">
                          <a:effectLst/>
                          <a:latin typeface="Arial"/>
                          <a:ea typeface="Calibri"/>
                          <a:cs typeface="Times New Roman"/>
                        </a:rPr>
                        <a:t>(They understand)</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049615">
                <a:tc>
                  <a:txBody>
                    <a:bodyPr/>
                    <a:lstStyle/>
                    <a:p>
                      <a:pPr>
                        <a:lnSpc>
                          <a:spcPct val="115000"/>
                        </a:lnSpc>
                        <a:spcAft>
                          <a:spcPts val="0"/>
                        </a:spcAft>
                      </a:pPr>
                      <a:r>
                        <a:rPr lang="en-US" sz="1000" b="1">
                          <a:effectLst/>
                          <a:latin typeface="Arial"/>
                          <a:ea typeface="Calibri"/>
                          <a:cs typeface="Times New Roman"/>
                        </a:rPr>
                        <a:t>3</a:t>
                      </a:r>
                      <a:r>
                        <a:rPr lang="en-US" sz="1000" b="1" baseline="30000">
                          <a:effectLst/>
                          <a:latin typeface="Arial"/>
                          <a:ea typeface="Calibri"/>
                          <a:cs typeface="Times New Roman"/>
                        </a:rPr>
                        <a:t>rd</a:t>
                      </a:r>
                      <a:r>
                        <a:rPr lang="en-US" sz="1000" b="1">
                          <a:effectLst/>
                          <a:latin typeface="Arial"/>
                          <a:ea typeface="Calibri"/>
                          <a:cs typeface="Times New Roman"/>
                        </a:rPr>
                        <a:t> person (things)</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US" sz="1000">
                          <a:effectLst/>
                          <a:latin typeface="Arial"/>
                          <a:ea typeface="Calibri"/>
                          <a:cs typeface="Times New Roman"/>
                        </a:rPr>
                        <a:t>yona</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ZA"/>
                    </a:p>
                  </a:txBody>
                  <a:tcPr/>
                </a:tc>
                <a:tc>
                  <a:txBody>
                    <a:bodyPr/>
                    <a:lstStyle/>
                    <a:p>
                      <a:pPr>
                        <a:lnSpc>
                          <a:spcPct val="115000"/>
                        </a:lnSpc>
                        <a:spcAft>
                          <a:spcPts val="0"/>
                        </a:spcAft>
                      </a:pPr>
                      <a:r>
                        <a:rPr lang="en-US" sz="1000">
                          <a:effectLst/>
                          <a:latin typeface="Arial"/>
                          <a:ea typeface="Calibri"/>
                          <a:cs typeface="Times New Roman"/>
                        </a:rPr>
                        <a:t>I</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It </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Arial"/>
                          <a:ea typeface="Calibri"/>
                          <a:cs typeface="Times New Roman"/>
                        </a:rPr>
                        <a:t>I</a:t>
                      </a:r>
                      <a:r>
                        <a:rPr lang="en-US" sz="1000">
                          <a:effectLst/>
                          <a:latin typeface="Arial"/>
                          <a:ea typeface="Calibri"/>
                          <a:cs typeface="Times New Roman"/>
                        </a:rPr>
                        <a:t>yasebenza</a:t>
                      </a:r>
                      <a:endParaRPr lang="en-ZA" sz="1100">
                        <a:effectLst/>
                        <a:latin typeface="Calibri"/>
                        <a:ea typeface="Calibri"/>
                        <a:cs typeface="Times New Roman"/>
                      </a:endParaRPr>
                    </a:p>
                    <a:p>
                      <a:pPr>
                        <a:lnSpc>
                          <a:spcPct val="115000"/>
                        </a:lnSpc>
                        <a:spcAft>
                          <a:spcPts val="0"/>
                        </a:spcAft>
                      </a:pPr>
                      <a:r>
                        <a:rPr lang="en-US" sz="1000">
                          <a:effectLst/>
                          <a:latin typeface="Arial"/>
                          <a:ea typeface="Calibri"/>
                          <a:cs typeface="Times New Roman"/>
                        </a:rPr>
                        <a:t>(It works)</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zona</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Zi</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a:effectLst/>
                          <a:latin typeface="Arial"/>
                          <a:ea typeface="Calibri"/>
                          <a:cs typeface="Times New Roman"/>
                        </a:rPr>
                        <a:t>They</a:t>
                      </a:r>
                      <a:endParaRPr lang="en-Z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dirty="0" err="1">
                          <a:effectLst/>
                          <a:latin typeface="Arial"/>
                          <a:ea typeface="Calibri"/>
                          <a:cs typeface="Times New Roman"/>
                        </a:rPr>
                        <a:t>Zi</a:t>
                      </a:r>
                      <a:r>
                        <a:rPr lang="en-US" sz="1000" dirty="0" err="1">
                          <a:effectLst/>
                          <a:latin typeface="Arial"/>
                          <a:ea typeface="Calibri"/>
                          <a:cs typeface="Times New Roman"/>
                        </a:rPr>
                        <a:t>yasebenza</a:t>
                      </a:r>
                      <a:endParaRPr lang="en-ZA" sz="1100" dirty="0">
                        <a:effectLst/>
                        <a:latin typeface="Calibri"/>
                        <a:ea typeface="Calibri"/>
                        <a:cs typeface="Times New Roman"/>
                      </a:endParaRPr>
                    </a:p>
                    <a:p>
                      <a:pPr>
                        <a:lnSpc>
                          <a:spcPct val="115000"/>
                        </a:lnSpc>
                        <a:spcAft>
                          <a:spcPts val="0"/>
                        </a:spcAft>
                      </a:pPr>
                      <a:r>
                        <a:rPr lang="en-US" sz="1000" dirty="0">
                          <a:effectLst/>
                          <a:latin typeface="Arial"/>
                          <a:ea typeface="Calibri"/>
                          <a:cs typeface="Times New Roman"/>
                        </a:rPr>
                        <a:t>(They works)</a:t>
                      </a:r>
                      <a:endParaRPr lang="en-ZA"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5" name="Rectangle 1"/>
          <p:cNvSpPr>
            <a:spLocks noChangeArrowheads="1"/>
          </p:cNvSpPr>
          <p:nvPr/>
        </p:nvSpPr>
        <p:spPr bwMode="auto">
          <a:xfrm>
            <a:off x="1385888" y="24606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altLang="en-US" sz="1200" b="1" i="0" u="none" strike="noStrike" cap="none" normalizeH="0" baseline="0">
                <a:ln>
                  <a:noFill/>
                </a:ln>
                <a:solidFill>
                  <a:schemeClr val="tx1"/>
                </a:solidFill>
                <a:effectLst/>
                <a:latin typeface="Arial" pitchFamily="34" charset="0"/>
                <a:ea typeface="Times New Roman" pitchFamily="18" charset="0"/>
                <a:cs typeface="Arial" pitchFamily="34" charset="0"/>
              </a:rPr>
              <a:t>Personal pronouns</a:t>
            </a:r>
            <a:endParaRPr kumimoji="0" lang="en-ZA" alt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ZA" altLang="en-US" sz="1200" b="1" i="0" u="none" strike="noStrike" cap="none" normalizeH="0" baseline="0">
                <a:ln>
                  <a:noFill/>
                </a:ln>
                <a:solidFill>
                  <a:schemeClr val="tx1"/>
                </a:solidFill>
                <a:effectLst/>
                <a:latin typeface="Arial" pitchFamily="34" charset="0"/>
                <a:ea typeface="Times New Roman" pitchFamily="18" charset="0"/>
                <a:cs typeface="Arial" pitchFamily="34" charset="0"/>
              </a:rPr>
              <a:t>Have corresponding prefixes</a:t>
            </a:r>
            <a:endParaRPr kumimoji="0" lang="en-ZA" alt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alt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67437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108</TotalTime>
  <Words>1356</Words>
  <Application>Microsoft Macintosh PowerPoint</Application>
  <PresentationFormat>On-screen Show (4:3)</PresentationFormat>
  <Paragraphs>377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  </vt:lpstr>
      <vt:lpstr>Map of South Africa </vt:lpstr>
      <vt:lpstr> written form </vt:lpstr>
      <vt:lpstr> Language profile </vt:lpstr>
      <vt:lpstr>The phonology of Xhosa </vt:lpstr>
      <vt:lpstr>Consonants </vt:lpstr>
      <vt:lpstr>PowerPoint Presentation</vt:lpstr>
      <vt:lpstr>Personal pronouns</vt:lpstr>
      <vt:lpstr> Nouns </vt:lpstr>
      <vt:lpstr>Noun classes</vt:lpstr>
      <vt:lpstr>Verbs </vt:lpstr>
      <vt:lpstr>PowerPoint Presentation</vt:lpstr>
      <vt:lpstr>Tense </vt:lpstr>
      <vt:lpstr> The verb to have: </vt:lpstr>
      <vt:lpstr> Vowel Rules In Xhosa </vt:lpstr>
      <vt:lpstr> The Locative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brief history</dc:title>
  <dc:creator>Zukile Jama</dc:creator>
  <cp:lastModifiedBy>Maria Keet</cp:lastModifiedBy>
  <cp:revision>21</cp:revision>
  <dcterms:created xsi:type="dcterms:W3CDTF">2006-08-16T00:00:00Z</dcterms:created>
  <dcterms:modified xsi:type="dcterms:W3CDTF">2017-12-05T08:25:19Z</dcterms:modified>
</cp:coreProperties>
</file>