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8B334B-5C2C-43E5-84E8-08D206749134}" type="datetimeFigureOut">
              <a:rPr lang="en-US" smtClean="0"/>
              <a:pPr/>
              <a:t>12/3/2017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8FF2A3-9559-42DE-A753-1FB631A6A28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cbi-nlm-nih-gov.ezproxy.uct.ac.za/pubmed/171649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Language Barriers in Healthcare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Saadiq Moolla</a:t>
            </a:r>
          </a:p>
          <a:p>
            <a:r>
              <a:rPr lang="en-ZA" dirty="0" smtClean="0"/>
              <a:t>December 2017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Solutions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Codeswitching</a:t>
            </a:r>
            <a:endParaRPr lang="en-ZA" dirty="0" smtClean="0"/>
          </a:p>
          <a:p>
            <a:r>
              <a:rPr lang="en-ZA" dirty="0" smtClean="0"/>
              <a:t>Language education in the medical </a:t>
            </a:r>
            <a:r>
              <a:rPr lang="en-ZA" dirty="0" smtClean="0"/>
              <a:t>curriculum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There remains a lack of research and policy attention to the issue!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Cultural competence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Direct language translation is not enough</a:t>
            </a:r>
          </a:p>
          <a:p>
            <a:r>
              <a:rPr lang="en-ZA" dirty="0" smtClean="0"/>
              <a:t>Words and ideas may not translate directly</a:t>
            </a:r>
          </a:p>
          <a:p>
            <a:r>
              <a:rPr lang="en-ZA" dirty="0" smtClean="0"/>
              <a:t>Patients have different understandings of disease to doctors</a:t>
            </a:r>
          </a:p>
          <a:p>
            <a:r>
              <a:rPr lang="en-ZA" dirty="0" smtClean="0"/>
              <a:t>Explanations need to be at the appropriate level for the patient to understand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Mobile Translate MD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Saadiq Moolla</a:t>
            </a:r>
          </a:p>
          <a:p>
            <a:r>
              <a:rPr lang="en-ZA" dirty="0" smtClean="0"/>
              <a:t>December 2017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Cellphone-based</a:t>
            </a:r>
          </a:p>
          <a:p>
            <a:r>
              <a:rPr lang="en-ZA" dirty="0" smtClean="0"/>
              <a:t>Direct medical translations</a:t>
            </a:r>
          </a:p>
          <a:p>
            <a:r>
              <a:rPr lang="en-ZA" dirty="0" smtClean="0"/>
              <a:t>5 Languages</a:t>
            </a:r>
          </a:p>
          <a:p>
            <a:pPr lvl="1"/>
            <a:r>
              <a:rPr lang="en-ZA" dirty="0" smtClean="0"/>
              <a:t>Afrikaans</a:t>
            </a:r>
          </a:p>
          <a:p>
            <a:pPr lvl="1"/>
            <a:r>
              <a:rPr lang="en-ZA" dirty="0" smtClean="0"/>
              <a:t>French</a:t>
            </a:r>
          </a:p>
          <a:p>
            <a:pPr lvl="1"/>
            <a:r>
              <a:rPr lang="en-ZA" dirty="0" smtClean="0"/>
              <a:t>Spanish</a:t>
            </a:r>
          </a:p>
          <a:p>
            <a:pPr lvl="1"/>
            <a:r>
              <a:rPr lang="en-ZA" dirty="0" smtClean="0"/>
              <a:t>Xhosa</a:t>
            </a:r>
          </a:p>
          <a:p>
            <a:pPr lvl="1"/>
            <a:r>
              <a:rPr lang="en-ZA" dirty="0" smtClean="0"/>
              <a:t>Zulu</a:t>
            </a:r>
            <a:endParaRPr lang="en-ZA" dirty="0"/>
          </a:p>
        </p:txBody>
      </p:sp>
      <p:pic>
        <p:nvPicPr>
          <p:cNvPr id="7" name="Picture 6" descr="Screenshot_20171203-1259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928670"/>
            <a:ext cx="3165583" cy="56277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History</a:t>
            </a:r>
          </a:p>
          <a:p>
            <a:r>
              <a:rPr lang="en-ZA" dirty="0" smtClean="0"/>
              <a:t>Examination</a:t>
            </a:r>
          </a:p>
          <a:p>
            <a:r>
              <a:rPr lang="en-ZA" dirty="0" smtClean="0"/>
              <a:t>Investigation</a:t>
            </a:r>
          </a:p>
          <a:p>
            <a:r>
              <a:rPr lang="en-ZA" dirty="0" smtClean="0"/>
              <a:t>Diagnosis</a:t>
            </a:r>
          </a:p>
          <a:p>
            <a:r>
              <a:rPr lang="en-ZA" dirty="0" smtClean="0"/>
              <a:t>Medication</a:t>
            </a:r>
          </a:p>
          <a:p>
            <a:r>
              <a:rPr lang="en-ZA" dirty="0" smtClean="0"/>
              <a:t>Procedure</a:t>
            </a:r>
          </a:p>
          <a:p>
            <a:r>
              <a:rPr lang="en-ZA" dirty="0" smtClean="0"/>
              <a:t>Patient Information</a:t>
            </a:r>
          </a:p>
          <a:p>
            <a:r>
              <a:rPr lang="en-ZA" dirty="0" smtClean="0"/>
              <a:t>Other</a:t>
            </a:r>
            <a:endParaRPr lang="en-ZA" dirty="0"/>
          </a:p>
        </p:txBody>
      </p:sp>
      <p:pic>
        <p:nvPicPr>
          <p:cNvPr id="4" name="Picture 4" descr="C:\Users\Saadiq\Desktop\Screenshot_20171203-130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3143272" cy="5588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Additional Features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49424"/>
            <a:ext cx="8229600" cy="4325112"/>
          </a:xfrm>
        </p:spPr>
        <p:txBody>
          <a:bodyPr/>
          <a:lstStyle/>
          <a:p>
            <a:r>
              <a:rPr lang="en-ZA" dirty="0" smtClean="0"/>
              <a:t>Audio for selected languages</a:t>
            </a:r>
          </a:p>
          <a:p>
            <a:r>
              <a:rPr lang="en-ZA" dirty="0" smtClean="0"/>
              <a:t>Links to tutorials</a:t>
            </a:r>
            <a:endParaRPr lang="en-ZA" dirty="0"/>
          </a:p>
        </p:txBody>
      </p:sp>
      <p:pic>
        <p:nvPicPr>
          <p:cNvPr id="7" name="Picture 6" descr="Screenshot_20171203-1301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928670"/>
            <a:ext cx="3134329" cy="55721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Pronunciation</a:t>
            </a:r>
          </a:p>
          <a:p>
            <a:r>
              <a:rPr lang="en-ZA" dirty="0" smtClean="0"/>
              <a:t>Patient responses</a:t>
            </a:r>
          </a:p>
          <a:p>
            <a:r>
              <a:rPr lang="en-ZA" dirty="0" smtClean="0"/>
              <a:t>Content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Links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Android App</a:t>
            </a:r>
          </a:p>
          <a:p>
            <a:pPr lvl="1"/>
            <a:r>
              <a:rPr lang="en-ZA" sz="2000" dirty="0" err="1" smtClean="0"/>
              <a:t>play.google.com/store/apps/details?id</a:t>
            </a:r>
            <a:r>
              <a:rPr lang="en-ZA" sz="2000" dirty="0" smtClean="0"/>
              <a:t>=</a:t>
            </a:r>
            <a:r>
              <a:rPr lang="en-ZA" sz="2000" dirty="0" err="1" smtClean="0"/>
              <a:t>nfs.mobiletranslatemd</a:t>
            </a:r>
            <a:endParaRPr lang="en-ZA" sz="2000" dirty="0" smtClean="0"/>
          </a:p>
          <a:p>
            <a:r>
              <a:rPr lang="en-ZA" dirty="0" err="1" smtClean="0"/>
              <a:t>MobileXhosa</a:t>
            </a:r>
            <a:r>
              <a:rPr lang="en-ZA" dirty="0" smtClean="0"/>
              <a:t> Website</a:t>
            </a:r>
          </a:p>
          <a:p>
            <a:pPr lvl="1"/>
            <a:r>
              <a:rPr lang="en-ZA" sz="2000" dirty="0" err="1" smtClean="0"/>
              <a:t>mobilexhosa.co.nf</a:t>
            </a:r>
            <a:endParaRPr lang="en-ZA" sz="2000" dirty="0" smtClean="0"/>
          </a:p>
          <a:p>
            <a:r>
              <a:rPr lang="en-ZA" dirty="0" smtClean="0"/>
              <a:t>Facebook Page</a:t>
            </a:r>
          </a:p>
          <a:p>
            <a:pPr lvl="1"/>
            <a:r>
              <a:rPr lang="en-ZA" sz="2000" dirty="0" err="1" smtClean="0"/>
              <a:t>facebook.com/mobiletranslate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RSA and WC Context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11 Official Languages</a:t>
            </a:r>
          </a:p>
          <a:p>
            <a:r>
              <a:rPr lang="en-ZA" dirty="0" smtClean="0"/>
              <a:t>English, Afrikaans &amp; Xhosa predominate in WC</a:t>
            </a:r>
          </a:p>
          <a:p>
            <a:r>
              <a:rPr lang="en-ZA" dirty="0" smtClean="0"/>
              <a:t>Immigrants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Healthcare Context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Numerous Barriers to Healthcare</a:t>
            </a:r>
          </a:p>
          <a:p>
            <a:pPr lvl="1"/>
            <a:r>
              <a:rPr lang="en-ZA" dirty="0" smtClean="0"/>
              <a:t>Cost</a:t>
            </a:r>
          </a:p>
          <a:p>
            <a:pPr lvl="1"/>
            <a:r>
              <a:rPr lang="en-ZA" dirty="0" smtClean="0"/>
              <a:t>Transport</a:t>
            </a:r>
          </a:p>
          <a:p>
            <a:pPr lvl="1"/>
            <a:r>
              <a:rPr lang="en-ZA" dirty="0" smtClean="0"/>
              <a:t>Waiting times</a:t>
            </a:r>
          </a:p>
          <a:p>
            <a:pPr lvl="1"/>
            <a:r>
              <a:rPr lang="en-ZA" dirty="0" smtClean="0"/>
              <a:t>Supplies</a:t>
            </a:r>
          </a:p>
          <a:p>
            <a:pPr lvl="1"/>
            <a:r>
              <a:rPr lang="en-ZA" dirty="0" smtClean="0"/>
              <a:t>Other responsibilities</a:t>
            </a:r>
          </a:p>
          <a:p>
            <a:pPr lvl="1"/>
            <a:r>
              <a:rPr lang="en-ZA" dirty="0" smtClean="0"/>
              <a:t>Education</a:t>
            </a:r>
          </a:p>
          <a:p>
            <a:pPr lvl="1"/>
            <a:r>
              <a:rPr lang="en-ZA" dirty="0" smtClean="0"/>
              <a:t>Language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Healthcare Context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Doctors</a:t>
            </a:r>
          </a:p>
          <a:p>
            <a:pPr lvl="1"/>
            <a:r>
              <a:rPr lang="en-ZA" dirty="0" smtClean="0"/>
              <a:t>Predominantly speak English and Afrikaans</a:t>
            </a:r>
          </a:p>
          <a:p>
            <a:pPr lvl="1"/>
            <a:r>
              <a:rPr lang="en-ZA" dirty="0" smtClean="0"/>
              <a:t>From other parts of the country</a:t>
            </a:r>
          </a:p>
          <a:p>
            <a:pPr lvl="1"/>
            <a:r>
              <a:rPr lang="en-ZA" dirty="0" smtClean="0"/>
              <a:t>From other countries/continents</a:t>
            </a:r>
          </a:p>
          <a:p>
            <a:r>
              <a:rPr lang="en-ZA" dirty="0" smtClean="0"/>
              <a:t>Time constraints</a:t>
            </a:r>
          </a:p>
          <a:p>
            <a:pPr lvl="1"/>
            <a:r>
              <a:rPr lang="en-ZA" dirty="0" smtClean="0"/>
              <a:t>Typical clinic doctor expected to see +/- 40 patients in a day</a:t>
            </a:r>
          </a:p>
          <a:p>
            <a:r>
              <a:rPr lang="en-ZA" dirty="0" smtClean="0"/>
              <a:t>Few consultations in home language</a:t>
            </a:r>
          </a:p>
          <a:p>
            <a:pPr lvl="1"/>
            <a:r>
              <a:rPr lang="en-ZA" dirty="0" smtClean="0"/>
              <a:t>6% in one study</a:t>
            </a:r>
            <a:r>
              <a:rPr lang="en-ZA" baseline="30000" dirty="0" smtClean="0"/>
              <a:t>1</a:t>
            </a:r>
          </a:p>
          <a:p>
            <a:pPr lvl="1">
              <a:buNone/>
            </a:pPr>
            <a:endParaRPr lang="en-ZA" baseline="30000" dirty="0" smtClean="0"/>
          </a:p>
          <a:p>
            <a:pPr marL="360000" indent="-228600">
              <a:buFont typeface="+mj-lt"/>
              <a:buAutoNum type="arabicPeriod"/>
            </a:pPr>
            <a:r>
              <a:rPr lang="en-ZA" sz="1200" dirty="0" smtClean="0"/>
              <a:t>Levin ME. Language as a barrier to care for Xhosa-speaking patients at a South African paediatric teaching hospital. </a:t>
            </a:r>
            <a:r>
              <a:rPr lang="en-ZA" sz="1200" i="1" u="sng" dirty="0" smtClean="0">
                <a:hlinkClick r:id="rId2" tooltip="South African medical journal = Suid-Afrikaanse tydskrif vir geneeskunde."/>
              </a:rPr>
              <a:t>S </a:t>
            </a:r>
            <a:r>
              <a:rPr lang="en-ZA" sz="1200" i="1" u="sng" dirty="0" err="1" smtClean="0">
                <a:hlinkClick r:id="rId2" tooltip="South African medical journal = Suid-Afrikaanse tydskrif vir geneeskunde."/>
              </a:rPr>
              <a:t>Afr</a:t>
            </a:r>
            <a:r>
              <a:rPr lang="en-ZA" sz="1200" i="1" u="sng" dirty="0" smtClean="0">
                <a:hlinkClick r:id="rId2" tooltip="South African medical journal = Suid-Afrikaanse tydskrif vir geneeskunde."/>
              </a:rPr>
              <a:t> Med J</a:t>
            </a:r>
            <a:r>
              <a:rPr lang="en-ZA" sz="1200" u="sng" dirty="0" smtClean="0">
                <a:hlinkClick r:id="rId2" tooltip="South African medical journal = Suid-Afrikaanse tydskrif vir geneeskunde."/>
              </a:rPr>
              <a:t>.</a:t>
            </a:r>
            <a:r>
              <a:rPr lang="en-ZA" sz="1200" dirty="0" smtClean="0"/>
              <a:t> 2006 Oct; 96 (10): 1076-9.</a:t>
            </a:r>
          </a:p>
          <a:p>
            <a:pPr lvl="1"/>
            <a:endParaRPr lang="en-ZA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Effects of the Language Barrier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/>
          </a:bodyPr>
          <a:lstStyle/>
          <a:p>
            <a:r>
              <a:rPr lang="en-ZA" dirty="0" smtClean="0"/>
              <a:t>Patients</a:t>
            </a:r>
          </a:p>
          <a:p>
            <a:pPr lvl="1"/>
            <a:r>
              <a:rPr lang="en-ZA" dirty="0" smtClean="0"/>
              <a:t>Have difficulty making themselves understood</a:t>
            </a:r>
          </a:p>
          <a:p>
            <a:pPr lvl="1"/>
            <a:r>
              <a:rPr lang="en-ZA" dirty="0" smtClean="0"/>
              <a:t>Have difficult understanding the doctor</a:t>
            </a:r>
          </a:p>
          <a:p>
            <a:pPr lvl="1"/>
            <a:r>
              <a:rPr lang="en-ZA" dirty="0" smtClean="0"/>
              <a:t>Have difficulty asking questions</a:t>
            </a:r>
          </a:p>
          <a:p>
            <a:pPr lvl="1"/>
            <a:r>
              <a:rPr lang="en-ZA" dirty="0" smtClean="0"/>
              <a:t>Reduced ability to participate in decision-making</a:t>
            </a:r>
          </a:p>
          <a:p>
            <a:pPr lvl="2"/>
            <a:r>
              <a:rPr lang="en-ZA" dirty="0" smtClean="0"/>
              <a:t>Implications for informed consent</a:t>
            </a:r>
          </a:p>
          <a:p>
            <a:pPr lvl="1"/>
            <a:r>
              <a:rPr lang="en-ZA" dirty="0" smtClean="0"/>
              <a:t>Are dissatisfied with the communication</a:t>
            </a:r>
          </a:p>
          <a:p>
            <a:pPr lvl="1"/>
            <a:r>
              <a:rPr lang="en-ZA" dirty="0" smtClean="0"/>
              <a:t>Are concerned about the negative effects</a:t>
            </a:r>
          </a:p>
          <a:p>
            <a:pPr lvl="1"/>
            <a:r>
              <a:rPr lang="en-ZA" dirty="0" smtClean="0"/>
              <a:t>Fear</a:t>
            </a:r>
          </a:p>
          <a:p>
            <a:pPr lvl="1"/>
            <a:r>
              <a:rPr lang="en-ZA" dirty="0" smtClean="0"/>
              <a:t>Frustration</a:t>
            </a:r>
          </a:p>
          <a:p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Effects of the Language Barrier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Doctor</a:t>
            </a:r>
          </a:p>
          <a:p>
            <a:pPr lvl="1"/>
            <a:r>
              <a:rPr lang="en-ZA" dirty="0" smtClean="0"/>
              <a:t>Difficulty establishing rapport, being kind empathic or approachable</a:t>
            </a:r>
          </a:p>
          <a:p>
            <a:pPr lvl="1"/>
            <a:r>
              <a:rPr lang="en-ZA" dirty="0" smtClean="0"/>
              <a:t>Wrong history</a:t>
            </a:r>
          </a:p>
          <a:p>
            <a:pPr lvl="1"/>
            <a:r>
              <a:rPr lang="en-ZA" dirty="0" smtClean="0"/>
              <a:t>Unable to give adequate health education</a:t>
            </a:r>
          </a:p>
          <a:p>
            <a:pPr lvl="1"/>
            <a:r>
              <a:rPr lang="en-ZA" dirty="0" smtClean="0"/>
              <a:t>Time</a:t>
            </a:r>
          </a:p>
          <a:p>
            <a:pPr lvl="1"/>
            <a:r>
              <a:rPr lang="en-ZA" dirty="0" smtClean="0"/>
              <a:t>Frustration</a:t>
            </a:r>
          </a:p>
          <a:p>
            <a:r>
              <a:rPr lang="en-ZA" dirty="0" smtClean="0"/>
              <a:t>Systemic</a:t>
            </a:r>
          </a:p>
          <a:p>
            <a:pPr lvl="1"/>
            <a:r>
              <a:rPr lang="en-ZA" dirty="0" smtClean="0"/>
              <a:t>Increased cost of investigation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Effects of the Language Barrier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/>
          </a:bodyPr>
          <a:lstStyle/>
          <a:p>
            <a:r>
              <a:rPr lang="en-ZA" dirty="0" smtClean="0"/>
              <a:t>Delayed or incorrect diagnosis</a:t>
            </a:r>
          </a:p>
          <a:p>
            <a:r>
              <a:rPr lang="en-ZA" dirty="0" smtClean="0"/>
              <a:t>Reduction in patient understanding of</a:t>
            </a:r>
          </a:p>
          <a:p>
            <a:pPr lvl="1"/>
            <a:r>
              <a:rPr lang="en-ZA" dirty="0" smtClean="0"/>
              <a:t>Diagnosis</a:t>
            </a:r>
          </a:p>
          <a:p>
            <a:pPr lvl="1"/>
            <a:r>
              <a:rPr lang="en-ZA" dirty="0" smtClean="0"/>
              <a:t>Management/Treatment</a:t>
            </a:r>
          </a:p>
          <a:p>
            <a:pPr lvl="2"/>
            <a:r>
              <a:rPr lang="en-ZA" dirty="0" smtClean="0"/>
              <a:t>Following health education/promotion</a:t>
            </a:r>
          </a:p>
          <a:p>
            <a:pPr lvl="2"/>
            <a:r>
              <a:rPr lang="en-ZA" dirty="0" smtClean="0"/>
              <a:t>Using treatment incorrectly</a:t>
            </a:r>
          </a:p>
          <a:p>
            <a:pPr lvl="2"/>
            <a:r>
              <a:rPr lang="en-ZA" dirty="0" smtClean="0"/>
              <a:t>Defaulting</a:t>
            </a:r>
          </a:p>
          <a:p>
            <a:pPr lvl="1"/>
            <a:r>
              <a:rPr lang="en-ZA" dirty="0" smtClean="0"/>
              <a:t>Follow up</a:t>
            </a:r>
          </a:p>
          <a:p>
            <a:pPr lvl="2"/>
            <a:r>
              <a:rPr lang="en-ZA" dirty="0" smtClean="0"/>
              <a:t>Patients lost to the system</a:t>
            </a:r>
          </a:p>
          <a:p>
            <a:r>
              <a:rPr lang="en-ZA" dirty="0" smtClean="0"/>
              <a:t>Non-adherence to medical advice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Effects of the Language Barrier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Language-intensive problems</a:t>
            </a:r>
          </a:p>
          <a:p>
            <a:pPr lvl="1"/>
            <a:r>
              <a:rPr lang="en-ZA" dirty="0" smtClean="0"/>
              <a:t>Psychosocial problems</a:t>
            </a:r>
          </a:p>
          <a:p>
            <a:pPr lvl="1"/>
            <a:r>
              <a:rPr lang="en-ZA" dirty="0" smtClean="0"/>
              <a:t>Mental Health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Solutions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Interpreters</a:t>
            </a:r>
          </a:p>
          <a:p>
            <a:pPr lvl="1"/>
            <a:r>
              <a:rPr lang="en-ZA" dirty="0" smtClean="0"/>
              <a:t>May be</a:t>
            </a:r>
          </a:p>
          <a:p>
            <a:pPr lvl="2"/>
            <a:r>
              <a:rPr lang="en-ZA" dirty="0" smtClean="0"/>
              <a:t>Ad hoc</a:t>
            </a:r>
          </a:p>
          <a:p>
            <a:pPr lvl="2"/>
            <a:r>
              <a:rPr lang="en-ZA" dirty="0" smtClean="0"/>
              <a:t>Nurses</a:t>
            </a:r>
          </a:p>
          <a:p>
            <a:pPr lvl="2"/>
            <a:r>
              <a:rPr lang="en-ZA" dirty="0" smtClean="0"/>
              <a:t>Telephonic</a:t>
            </a:r>
          </a:p>
          <a:p>
            <a:pPr lvl="2"/>
            <a:r>
              <a:rPr lang="en-ZA" dirty="0" smtClean="0"/>
              <a:t>Professional</a:t>
            </a:r>
          </a:p>
          <a:p>
            <a:pPr lvl="1"/>
            <a:r>
              <a:rPr lang="en-ZA" dirty="0" smtClean="0"/>
              <a:t>Problems</a:t>
            </a:r>
          </a:p>
          <a:p>
            <a:pPr lvl="2"/>
            <a:r>
              <a:rPr lang="en-ZA" dirty="0" smtClean="0"/>
              <a:t>Broken telephone</a:t>
            </a:r>
          </a:p>
          <a:p>
            <a:pPr lvl="2"/>
            <a:r>
              <a:rPr lang="en-ZA" dirty="0" smtClean="0"/>
              <a:t>Time-consuming</a:t>
            </a:r>
          </a:p>
          <a:p>
            <a:pPr lvl="2"/>
            <a:r>
              <a:rPr lang="en-ZA" dirty="0" smtClean="0"/>
              <a:t>Subverts doctor-patient relationship</a:t>
            </a:r>
          </a:p>
          <a:p>
            <a:pPr lvl="2"/>
            <a:r>
              <a:rPr lang="en-ZA" dirty="0" smtClean="0"/>
              <a:t>Confidentiality, sensitivity and agendas</a:t>
            </a:r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</TotalTime>
  <Words>366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Language Barriers in Healthcare</vt:lpstr>
      <vt:lpstr>The RSA and WC Context</vt:lpstr>
      <vt:lpstr>Healthcare Context</vt:lpstr>
      <vt:lpstr>Healthcare Context</vt:lpstr>
      <vt:lpstr>Effects of the Language Barrier</vt:lpstr>
      <vt:lpstr>Effects of the Language Barrier</vt:lpstr>
      <vt:lpstr>Effects of the Language Barrier</vt:lpstr>
      <vt:lpstr>Effects of the Language Barrier</vt:lpstr>
      <vt:lpstr>Current Solutions</vt:lpstr>
      <vt:lpstr>Current Solutions</vt:lpstr>
      <vt:lpstr>Cultural competence</vt:lpstr>
      <vt:lpstr>Mobile Translate MD</vt:lpstr>
      <vt:lpstr>Introduction</vt:lpstr>
      <vt:lpstr>Topics</vt:lpstr>
      <vt:lpstr>Additional Features</vt:lpstr>
      <vt:lpstr>Challenges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Barriers in Healthcare</dc:title>
  <dc:creator>Saadiq</dc:creator>
  <cp:lastModifiedBy>Saadiq</cp:lastModifiedBy>
  <cp:revision>15</cp:revision>
  <dcterms:created xsi:type="dcterms:W3CDTF">2017-12-03T09:03:49Z</dcterms:created>
  <dcterms:modified xsi:type="dcterms:W3CDTF">2017-12-03T11:19:10Z</dcterms:modified>
</cp:coreProperties>
</file>